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6" r:id="rId59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9" autoAdjust="0"/>
    <p:restoredTop sz="78870" autoAdjust="0"/>
  </p:normalViewPr>
  <p:slideViewPr>
    <p:cSldViewPr snapToGrid="0">
      <p:cViewPr varScale="1">
        <p:scale>
          <a:sx n="69" d="100"/>
          <a:sy n="69" d="100"/>
        </p:scale>
        <p:origin x="1234" y="67"/>
      </p:cViewPr>
      <p:guideLst/>
    </p:cSldViewPr>
  </p:slideViewPr>
  <p:outlineViewPr>
    <p:cViewPr>
      <p:scale>
        <a:sx n="33" d="100"/>
        <a:sy n="33" d="100"/>
      </p:scale>
      <p:origin x="0" y="-2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1" d="100"/>
          <a:sy n="61" d="100"/>
        </p:scale>
        <p:origin x="2400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CF95BB-8288-4F7F-86EE-7DB5A9443B5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15534E40-758B-4512-BB23-4B90003720E3}">
      <dgm:prSet phldrT="[Tekst]" custT="1"/>
      <dgm:spPr/>
      <dgm:t>
        <a:bodyPr/>
        <a:lstStyle/>
        <a:p>
          <a:r>
            <a:rPr lang="nl-NL" sz="2800" dirty="0" smtClean="0"/>
            <a:t>Coaching op maat</a:t>
          </a:r>
          <a:endParaRPr lang="nl-NL" sz="2800" dirty="0"/>
        </a:p>
      </dgm:t>
    </dgm:pt>
    <dgm:pt modelId="{984D4B6E-02B4-448F-BD59-AB883D2BDD38}" type="parTrans" cxnId="{7F1BCBCD-D19D-4EA2-8B7A-8273D92DC4F7}">
      <dgm:prSet/>
      <dgm:spPr/>
      <dgm:t>
        <a:bodyPr/>
        <a:lstStyle/>
        <a:p>
          <a:endParaRPr lang="nl-NL"/>
        </a:p>
      </dgm:t>
    </dgm:pt>
    <dgm:pt modelId="{09F3AE5C-384B-4AC2-99D5-CD973A56A2EF}" type="sibTrans" cxnId="{7F1BCBCD-D19D-4EA2-8B7A-8273D92DC4F7}">
      <dgm:prSet/>
      <dgm:spPr/>
      <dgm:t>
        <a:bodyPr/>
        <a:lstStyle/>
        <a:p>
          <a:endParaRPr lang="nl-NL"/>
        </a:p>
      </dgm:t>
    </dgm:pt>
    <dgm:pt modelId="{00F5BBC2-11E4-49F0-8F23-FE18AE8CF04B}">
      <dgm:prSet phldrT="[Tekst]" custT="1"/>
      <dgm:spPr/>
      <dgm:t>
        <a:bodyPr/>
        <a:lstStyle/>
        <a:p>
          <a:r>
            <a:rPr lang="nl-NL" sz="1600" dirty="0" smtClean="0"/>
            <a:t>Farmaceutische</a:t>
          </a:r>
        </a:p>
        <a:p>
          <a:r>
            <a:rPr lang="nl-NL" sz="1600" dirty="0" smtClean="0"/>
            <a:t>zorg/de werking van jouw apotheek</a:t>
          </a:r>
          <a:endParaRPr lang="nl-NL" sz="1600" dirty="0"/>
        </a:p>
      </dgm:t>
    </dgm:pt>
    <dgm:pt modelId="{A1469279-6022-4503-9C55-2FCA74BE546B}" type="parTrans" cxnId="{FE8876ED-329B-4D08-91F0-FDD01CAEAEA3}">
      <dgm:prSet/>
      <dgm:spPr/>
      <dgm:t>
        <a:bodyPr/>
        <a:lstStyle/>
        <a:p>
          <a:endParaRPr lang="nl-NL"/>
        </a:p>
      </dgm:t>
    </dgm:pt>
    <dgm:pt modelId="{EE3C38E6-A4C4-4690-82C9-671C1C8D8DD8}" type="sibTrans" cxnId="{FE8876ED-329B-4D08-91F0-FDD01CAEAEA3}">
      <dgm:prSet/>
      <dgm:spPr/>
      <dgm:t>
        <a:bodyPr/>
        <a:lstStyle/>
        <a:p>
          <a:endParaRPr lang="nl-NL"/>
        </a:p>
      </dgm:t>
    </dgm:pt>
    <dgm:pt modelId="{2968F93B-0932-4091-AAC6-802B75D1817A}">
      <dgm:prSet phldrT="[Tekst]"/>
      <dgm:spPr/>
      <dgm:t>
        <a:bodyPr/>
        <a:lstStyle/>
        <a:p>
          <a:r>
            <a:rPr lang="nl-NL" dirty="0" smtClean="0"/>
            <a:t>Life/</a:t>
          </a:r>
          <a:r>
            <a:rPr lang="nl-NL" dirty="0" err="1" smtClean="0"/>
            <a:t>work</a:t>
          </a:r>
          <a:r>
            <a:rPr lang="nl-NL" dirty="0" smtClean="0"/>
            <a:t> balans</a:t>
          </a:r>
          <a:endParaRPr lang="nl-NL" dirty="0"/>
        </a:p>
      </dgm:t>
    </dgm:pt>
    <dgm:pt modelId="{AA3081B8-9E9A-4C04-ABE4-43E67529F011}" type="parTrans" cxnId="{1944B355-0DA9-4BD7-BF1B-733459C601F6}">
      <dgm:prSet/>
      <dgm:spPr/>
      <dgm:t>
        <a:bodyPr/>
        <a:lstStyle/>
        <a:p>
          <a:endParaRPr lang="nl-NL"/>
        </a:p>
      </dgm:t>
    </dgm:pt>
    <dgm:pt modelId="{F293F49B-E4A6-4226-A890-443743B90B54}" type="sibTrans" cxnId="{1944B355-0DA9-4BD7-BF1B-733459C601F6}">
      <dgm:prSet/>
      <dgm:spPr/>
      <dgm:t>
        <a:bodyPr/>
        <a:lstStyle/>
        <a:p>
          <a:endParaRPr lang="nl-NL"/>
        </a:p>
      </dgm:t>
    </dgm:pt>
    <dgm:pt modelId="{C9B508C2-F4BE-45BB-8EFB-F65B12FB4E37}">
      <dgm:prSet phldrT="[Tekst]"/>
      <dgm:spPr/>
      <dgm:t>
        <a:bodyPr/>
        <a:lstStyle/>
        <a:p>
          <a:r>
            <a:rPr lang="nl-NL" dirty="0" smtClean="0"/>
            <a:t>het beste uit jezelf en </a:t>
          </a:r>
          <a:r>
            <a:rPr lang="nl-NL" smtClean="0"/>
            <a:t>team halen</a:t>
          </a:r>
          <a:endParaRPr lang="nl-NL" dirty="0"/>
        </a:p>
      </dgm:t>
    </dgm:pt>
    <dgm:pt modelId="{D3B6C154-BA05-45CD-BAF3-1D0F3C6548EC}" type="parTrans" cxnId="{C5116AB0-A952-4866-A2E6-5440A8ADCEA4}">
      <dgm:prSet/>
      <dgm:spPr/>
      <dgm:t>
        <a:bodyPr/>
        <a:lstStyle/>
        <a:p>
          <a:endParaRPr lang="nl-NL"/>
        </a:p>
      </dgm:t>
    </dgm:pt>
    <dgm:pt modelId="{F03291CF-1F33-45C7-98D1-6D305C8FDC3F}" type="sibTrans" cxnId="{C5116AB0-A952-4866-A2E6-5440A8ADCEA4}">
      <dgm:prSet/>
      <dgm:spPr/>
      <dgm:t>
        <a:bodyPr/>
        <a:lstStyle/>
        <a:p>
          <a:endParaRPr lang="nl-NL"/>
        </a:p>
      </dgm:t>
    </dgm:pt>
    <dgm:pt modelId="{32DF847D-D32A-4F1F-BFB5-AD3FCBE36475}" type="asst">
      <dgm:prSet phldrT="[Tekst]" custT="1"/>
      <dgm:spPr/>
      <dgm:t>
        <a:bodyPr/>
        <a:lstStyle/>
        <a:p>
          <a:r>
            <a:rPr lang="nl-NL" sz="1600" dirty="0" smtClean="0"/>
            <a:t>Communicatie/</a:t>
          </a:r>
        </a:p>
        <a:p>
          <a:r>
            <a:rPr lang="nl-NL" sz="1600" dirty="0" smtClean="0"/>
            <a:t>Verandering</a:t>
          </a:r>
          <a:endParaRPr lang="nl-NL" sz="1600" dirty="0"/>
        </a:p>
      </dgm:t>
    </dgm:pt>
    <dgm:pt modelId="{FFDAD500-F649-4307-AA94-4161D007098B}" type="sibTrans" cxnId="{864B29BA-8A4F-4C74-A59C-C51BD442793E}">
      <dgm:prSet/>
      <dgm:spPr/>
      <dgm:t>
        <a:bodyPr/>
        <a:lstStyle/>
        <a:p>
          <a:endParaRPr lang="nl-NL"/>
        </a:p>
      </dgm:t>
    </dgm:pt>
    <dgm:pt modelId="{C4383CF4-D4E1-41CE-B5F4-AA154CA377E1}" type="parTrans" cxnId="{864B29BA-8A4F-4C74-A59C-C51BD442793E}">
      <dgm:prSet/>
      <dgm:spPr/>
      <dgm:t>
        <a:bodyPr/>
        <a:lstStyle/>
        <a:p>
          <a:endParaRPr lang="nl-NL"/>
        </a:p>
      </dgm:t>
    </dgm:pt>
    <dgm:pt modelId="{170497A8-1C7F-4EC1-9B1B-DE2B6C485371}" type="pres">
      <dgm:prSet presAssocID="{3BCF95BB-8288-4F7F-86EE-7DB5A9443B5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nl-NL"/>
        </a:p>
      </dgm:t>
    </dgm:pt>
    <dgm:pt modelId="{A5899FE5-8590-41D5-9237-3DF80C4F654D}" type="pres">
      <dgm:prSet presAssocID="{15534E40-758B-4512-BB23-4B90003720E3}" presName="hierRoot1" presStyleCnt="0">
        <dgm:presLayoutVars>
          <dgm:hierBranch val="init"/>
        </dgm:presLayoutVars>
      </dgm:prSet>
      <dgm:spPr/>
    </dgm:pt>
    <dgm:pt modelId="{E43CB452-71A9-4B99-8242-7EC3AC0118FC}" type="pres">
      <dgm:prSet presAssocID="{15534E40-758B-4512-BB23-4B90003720E3}" presName="rootComposite1" presStyleCnt="0"/>
      <dgm:spPr/>
    </dgm:pt>
    <dgm:pt modelId="{482C8041-BC79-47B1-83D3-FAD02AB1871C}" type="pres">
      <dgm:prSet presAssocID="{15534E40-758B-4512-BB23-4B90003720E3}" presName="rootText1" presStyleLbl="node0" presStyleIdx="0" presStyleCnt="1" custScaleX="328836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847E779F-5697-4094-9A6B-5C533EC063B3}" type="pres">
      <dgm:prSet presAssocID="{15534E40-758B-4512-BB23-4B90003720E3}" presName="rootConnector1" presStyleLbl="node1" presStyleIdx="0" presStyleCnt="0"/>
      <dgm:spPr/>
      <dgm:t>
        <a:bodyPr/>
        <a:lstStyle/>
        <a:p>
          <a:endParaRPr lang="nl-NL"/>
        </a:p>
      </dgm:t>
    </dgm:pt>
    <dgm:pt modelId="{C3070F36-B866-4D50-8DB2-2D87DDA47E13}" type="pres">
      <dgm:prSet presAssocID="{15534E40-758B-4512-BB23-4B90003720E3}" presName="hierChild2" presStyleCnt="0"/>
      <dgm:spPr/>
    </dgm:pt>
    <dgm:pt modelId="{F0ED1200-3AF1-483E-94D0-FDFFD1D95585}" type="pres">
      <dgm:prSet presAssocID="{A1469279-6022-4503-9C55-2FCA74BE546B}" presName="Name37" presStyleLbl="parChTrans1D2" presStyleIdx="0" presStyleCnt="4"/>
      <dgm:spPr/>
      <dgm:t>
        <a:bodyPr/>
        <a:lstStyle/>
        <a:p>
          <a:endParaRPr lang="nl-NL"/>
        </a:p>
      </dgm:t>
    </dgm:pt>
    <dgm:pt modelId="{6CA60264-AF19-4CAB-8F09-45D4E96783BE}" type="pres">
      <dgm:prSet presAssocID="{00F5BBC2-11E4-49F0-8F23-FE18AE8CF04B}" presName="hierRoot2" presStyleCnt="0">
        <dgm:presLayoutVars>
          <dgm:hierBranch val="init"/>
        </dgm:presLayoutVars>
      </dgm:prSet>
      <dgm:spPr/>
    </dgm:pt>
    <dgm:pt modelId="{E74C304F-A595-4099-BA25-0AF078E6114C}" type="pres">
      <dgm:prSet presAssocID="{00F5BBC2-11E4-49F0-8F23-FE18AE8CF04B}" presName="rootComposite" presStyleCnt="0"/>
      <dgm:spPr/>
    </dgm:pt>
    <dgm:pt modelId="{6A7CF405-82F1-4DB5-9D6C-8FE9468DBD24}" type="pres">
      <dgm:prSet presAssocID="{00F5BBC2-11E4-49F0-8F23-FE18AE8CF04B}" presName="rootText" presStyleLbl="node2" presStyleIdx="0" presStyleCnt="3" custScaleX="207895" custScaleY="150101" custLinFactX="-157767" custLinFactNeighborX="-200000" custLinFactNeighborY="2844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4EF8A321-98AE-4458-A127-3E50D8082A29}" type="pres">
      <dgm:prSet presAssocID="{00F5BBC2-11E4-49F0-8F23-FE18AE8CF04B}" presName="rootConnector" presStyleLbl="node2" presStyleIdx="0" presStyleCnt="3"/>
      <dgm:spPr/>
      <dgm:t>
        <a:bodyPr/>
        <a:lstStyle/>
        <a:p>
          <a:endParaRPr lang="nl-NL"/>
        </a:p>
      </dgm:t>
    </dgm:pt>
    <dgm:pt modelId="{67D6700B-0E0C-493D-A457-53E8BF97BD8E}" type="pres">
      <dgm:prSet presAssocID="{00F5BBC2-11E4-49F0-8F23-FE18AE8CF04B}" presName="hierChild4" presStyleCnt="0"/>
      <dgm:spPr/>
    </dgm:pt>
    <dgm:pt modelId="{96B6F677-BBA7-4AC8-A87E-D0DD04AE4819}" type="pres">
      <dgm:prSet presAssocID="{00F5BBC2-11E4-49F0-8F23-FE18AE8CF04B}" presName="hierChild5" presStyleCnt="0"/>
      <dgm:spPr/>
    </dgm:pt>
    <dgm:pt modelId="{59765AB9-3955-4973-B698-B8B6B58D34EA}" type="pres">
      <dgm:prSet presAssocID="{AA3081B8-9E9A-4C04-ABE4-43E67529F011}" presName="Name37" presStyleLbl="parChTrans1D2" presStyleIdx="1" presStyleCnt="4"/>
      <dgm:spPr/>
      <dgm:t>
        <a:bodyPr/>
        <a:lstStyle/>
        <a:p>
          <a:endParaRPr lang="nl-NL"/>
        </a:p>
      </dgm:t>
    </dgm:pt>
    <dgm:pt modelId="{0B518C26-D707-4BFE-B4CD-D1799122CC96}" type="pres">
      <dgm:prSet presAssocID="{2968F93B-0932-4091-AAC6-802B75D1817A}" presName="hierRoot2" presStyleCnt="0">
        <dgm:presLayoutVars>
          <dgm:hierBranch val="init"/>
        </dgm:presLayoutVars>
      </dgm:prSet>
      <dgm:spPr/>
    </dgm:pt>
    <dgm:pt modelId="{D7BA1996-4909-4CDF-970D-207CB6782433}" type="pres">
      <dgm:prSet presAssocID="{2968F93B-0932-4091-AAC6-802B75D1817A}" presName="rootComposite" presStyleCnt="0"/>
      <dgm:spPr/>
    </dgm:pt>
    <dgm:pt modelId="{0EA9577C-2EC7-479D-B3CF-E73D9789505C}" type="pres">
      <dgm:prSet presAssocID="{2968F93B-0932-4091-AAC6-802B75D1817A}" presName="rootText" presStyleLbl="node2" presStyleIdx="1" presStyleCnt="3" custScaleX="147562" custLinFactX="44443" custLinFactNeighborX="100000" custLinFactNeighborY="1872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DA789302-3345-456B-B2E1-3504476DC618}" type="pres">
      <dgm:prSet presAssocID="{2968F93B-0932-4091-AAC6-802B75D1817A}" presName="rootConnector" presStyleLbl="node2" presStyleIdx="1" presStyleCnt="3"/>
      <dgm:spPr/>
      <dgm:t>
        <a:bodyPr/>
        <a:lstStyle/>
        <a:p>
          <a:endParaRPr lang="nl-NL"/>
        </a:p>
      </dgm:t>
    </dgm:pt>
    <dgm:pt modelId="{435BC3DF-92F8-4287-9D18-9A40779C6789}" type="pres">
      <dgm:prSet presAssocID="{2968F93B-0932-4091-AAC6-802B75D1817A}" presName="hierChild4" presStyleCnt="0"/>
      <dgm:spPr/>
    </dgm:pt>
    <dgm:pt modelId="{889DCC53-8B6F-4F9E-B1BF-7376911D378A}" type="pres">
      <dgm:prSet presAssocID="{2968F93B-0932-4091-AAC6-802B75D1817A}" presName="hierChild5" presStyleCnt="0"/>
      <dgm:spPr/>
    </dgm:pt>
    <dgm:pt modelId="{20029B8F-55F0-434B-933F-494C5F7122BC}" type="pres">
      <dgm:prSet presAssocID="{D3B6C154-BA05-45CD-BAF3-1D0F3C6548EC}" presName="Name37" presStyleLbl="parChTrans1D2" presStyleIdx="2" presStyleCnt="4"/>
      <dgm:spPr/>
      <dgm:t>
        <a:bodyPr/>
        <a:lstStyle/>
        <a:p>
          <a:endParaRPr lang="nl-NL"/>
        </a:p>
      </dgm:t>
    </dgm:pt>
    <dgm:pt modelId="{3485C0EB-5B06-434C-849D-76E03C56B7CA}" type="pres">
      <dgm:prSet presAssocID="{C9B508C2-F4BE-45BB-8EFB-F65B12FB4E37}" presName="hierRoot2" presStyleCnt="0">
        <dgm:presLayoutVars>
          <dgm:hierBranch val="init"/>
        </dgm:presLayoutVars>
      </dgm:prSet>
      <dgm:spPr/>
    </dgm:pt>
    <dgm:pt modelId="{777F5304-5B69-4698-8EAC-C5176D58FE0F}" type="pres">
      <dgm:prSet presAssocID="{C9B508C2-F4BE-45BB-8EFB-F65B12FB4E37}" presName="rootComposite" presStyleCnt="0"/>
      <dgm:spPr/>
    </dgm:pt>
    <dgm:pt modelId="{A2356D89-C8BA-4E5B-9E80-E786EE3D73C1}" type="pres">
      <dgm:prSet presAssocID="{C9B508C2-F4BE-45BB-8EFB-F65B12FB4E37}" presName="rootText" presStyleLbl="node2" presStyleIdx="2" presStyleCnt="3" custAng="0" custScaleX="201753" custScaleY="137533" custLinFactX="69899" custLinFactNeighborX="100000" custLinFactNeighborY="-8265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8BBEB2CE-AEF2-4F14-A4B1-50C93C969C97}" type="pres">
      <dgm:prSet presAssocID="{C9B508C2-F4BE-45BB-8EFB-F65B12FB4E37}" presName="rootConnector" presStyleLbl="node2" presStyleIdx="2" presStyleCnt="3"/>
      <dgm:spPr/>
      <dgm:t>
        <a:bodyPr/>
        <a:lstStyle/>
        <a:p>
          <a:endParaRPr lang="nl-NL"/>
        </a:p>
      </dgm:t>
    </dgm:pt>
    <dgm:pt modelId="{92764F27-316B-45BD-9148-CE2A226F1831}" type="pres">
      <dgm:prSet presAssocID="{C9B508C2-F4BE-45BB-8EFB-F65B12FB4E37}" presName="hierChild4" presStyleCnt="0"/>
      <dgm:spPr/>
    </dgm:pt>
    <dgm:pt modelId="{B71D2870-307C-44C9-B2E6-938747E748B2}" type="pres">
      <dgm:prSet presAssocID="{C9B508C2-F4BE-45BB-8EFB-F65B12FB4E37}" presName="hierChild5" presStyleCnt="0"/>
      <dgm:spPr/>
    </dgm:pt>
    <dgm:pt modelId="{49EF3282-D9E7-4E14-BFA2-30F977B1D120}" type="pres">
      <dgm:prSet presAssocID="{15534E40-758B-4512-BB23-4B90003720E3}" presName="hierChild3" presStyleCnt="0"/>
      <dgm:spPr/>
    </dgm:pt>
    <dgm:pt modelId="{908A137F-6DB5-4D58-8F9E-BB9271C00895}" type="pres">
      <dgm:prSet presAssocID="{C4383CF4-D4E1-41CE-B5F4-AA154CA377E1}" presName="Name111" presStyleLbl="parChTrans1D2" presStyleIdx="3" presStyleCnt="4"/>
      <dgm:spPr/>
      <dgm:t>
        <a:bodyPr/>
        <a:lstStyle/>
        <a:p>
          <a:endParaRPr lang="nl-NL"/>
        </a:p>
      </dgm:t>
    </dgm:pt>
    <dgm:pt modelId="{97CEFA41-0E1B-403D-A2D4-2A424E4EF817}" type="pres">
      <dgm:prSet presAssocID="{32DF847D-D32A-4F1F-BFB5-AD3FCBE36475}" presName="hierRoot3" presStyleCnt="0">
        <dgm:presLayoutVars>
          <dgm:hierBranch val="init"/>
        </dgm:presLayoutVars>
      </dgm:prSet>
      <dgm:spPr/>
    </dgm:pt>
    <dgm:pt modelId="{4D12F54C-C4F0-4D14-BFCD-2D4C96DCF80D}" type="pres">
      <dgm:prSet presAssocID="{32DF847D-D32A-4F1F-BFB5-AD3FCBE36475}" presName="rootComposite3" presStyleCnt="0"/>
      <dgm:spPr/>
    </dgm:pt>
    <dgm:pt modelId="{FDD75C0C-3593-4691-9386-DCDFD390126D}" type="pres">
      <dgm:prSet presAssocID="{32DF847D-D32A-4F1F-BFB5-AD3FCBE36475}" presName="rootText3" presStyleLbl="asst1" presStyleIdx="0" presStyleCnt="1" custScaleX="154844" custLinFactY="59141" custLinFactNeighborX="-96026" custLinFactNeighborY="100000">
        <dgm:presLayoutVars>
          <dgm:chPref val="3"/>
        </dgm:presLayoutVars>
      </dgm:prSet>
      <dgm:spPr/>
      <dgm:t>
        <a:bodyPr/>
        <a:lstStyle/>
        <a:p>
          <a:endParaRPr lang="nl-NL"/>
        </a:p>
      </dgm:t>
    </dgm:pt>
    <dgm:pt modelId="{FD35F275-1EC7-4F49-9B69-3D63AADBAF3D}" type="pres">
      <dgm:prSet presAssocID="{32DF847D-D32A-4F1F-BFB5-AD3FCBE36475}" presName="rootConnector3" presStyleLbl="asst1" presStyleIdx="0" presStyleCnt="1"/>
      <dgm:spPr/>
      <dgm:t>
        <a:bodyPr/>
        <a:lstStyle/>
        <a:p>
          <a:endParaRPr lang="nl-NL"/>
        </a:p>
      </dgm:t>
    </dgm:pt>
    <dgm:pt modelId="{B09531AC-EC20-4E14-B64D-CC25CF10B80C}" type="pres">
      <dgm:prSet presAssocID="{32DF847D-D32A-4F1F-BFB5-AD3FCBE36475}" presName="hierChild6" presStyleCnt="0"/>
      <dgm:spPr/>
    </dgm:pt>
    <dgm:pt modelId="{4B9D335D-D750-471D-86BE-F5CB99C35E17}" type="pres">
      <dgm:prSet presAssocID="{32DF847D-D32A-4F1F-BFB5-AD3FCBE36475}" presName="hierChild7" presStyleCnt="0"/>
      <dgm:spPr/>
    </dgm:pt>
  </dgm:ptLst>
  <dgm:cxnLst>
    <dgm:cxn modelId="{54CCCFF1-306B-42FD-BBFE-C573F3DE8BD8}" type="presOf" srcId="{3BCF95BB-8288-4F7F-86EE-7DB5A9443B5B}" destId="{170497A8-1C7F-4EC1-9B1B-DE2B6C485371}" srcOrd="0" destOrd="0" presId="urn:microsoft.com/office/officeart/2005/8/layout/orgChart1"/>
    <dgm:cxn modelId="{FE8876ED-329B-4D08-91F0-FDD01CAEAEA3}" srcId="{15534E40-758B-4512-BB23-4B90003720E3}" destId="{00F5BBC2-11E4-49F0-8F23-FE18AE8CF04B}" srcOrd="1" destOrd="0" parTransId="{A1469279-6022-4503-9C55-2FCA74BE546B}" sibTransId="{EE3C38E6-A4C4-4690-82C9-671C1C8D8DD8}"/>
    <dgm:cxn modelId="{2DEA36C0-301B-4707-9B68-4DB8ABCCC39B}" type="presOf" srcId="{D3B6C154-BA05-45CD-BAF3-1D0F3C6548EC}" destId="{20029B8F-55F0-434B-933F-494C5F7122BC}" srcOrd="0" destOrd="0" presId="urn:microsoft.com/office/officeart/2005/8/layout/orgChart1"/>
    <dgm:cxn modelId="{4EF0EB40-A9E4-4C69-B582-116975EE35EF}" type="presOf" srcId="{A1469279-6022-4503-9C55-2FCA74BE546B}" destId="{F0ED1200-3AF1-483E-94D0-FDFFD1D95585}" srcOrd="0" destOrd="0" presId="urn:microsoft.com/office/officeart/2005/8/layout/orgChart1"/>
    <dgm:cxn modelId="{864B29BA-8A4F-4C74-A59C-C51BD442793E}" srcId="{15534E40-758B-4512-BB23-4B90003720E3}" destId="{32DF847D-D32A-4F1F-BFB5-AD3FCBE36475}" srcOrd="0" destOrd="0" parTransId="{C4383CF4-D4E1-41CE-B5F4-AA154CA377E1}" sibTransId="{FFDAD500-F649-4307-AA94-4161D007098B}"/>
    <dgm:cxn modelId="{3E5980E9-CB77-4515-8E35-5E3CF7D3D64B}" type="presOf" srcId="{32DF847D-D32A-4F1F-BFB5-AD3FCBE36475}" destId="{FDD75C0C-3593-4691-9386-DCDFD390126D}" srcOrd="0" destOrd="0" presId="urn:microsoft.com/office/officeart/2005/8/layout/orgChart1"/>
    <dgm:cxn modelId="{9F49BF71-D4E5-4486-A0FD-2AF45C780C05}" type="presOf" srcId="{2968F93B-0932-4091-AAC6-802B75D1817A}" destId="{DA789302-3345-456B-B2E1-3504476DC618}" srcOrd="1" destOrd="0" presId="urn:microsoft.com/office/officeart/2005/8/layout/orgChart1"/>
    <dgm:cxn modelId="{DF57A7E9-1B29-4FBD-88C3-7BA834BDE71F}" type="presOf" srcId="{C9B508C2-F4BE-45BB-8EFB-F65B12FB4E37}" destId="{A2356D89-C8BA-4E5B-9E80-E786EE3D73C1}" srcOrd="0" destOrd="0" presId="urn:microsoft.com/office/officeart/2005/8/layout/orgChart1"/>
    <dgm:cxn modelId="{BA5F22C3-3B84-418E-8646-59420506DE7C}" type="presOf" srcId="{00F5BBC2-11E4-49F0-8F23-FE18AE8CF04B}" destId="{4EF8A321-98AE-4458-A127-3E50D8082A29}" srcOrd="1" destOrd="0" presId="urn:microsoft.com/office/officeart/2005/8/layout/orgChart1"/>
    <dgm:cxn modelId="{C5116AB0-A952-4866-A2E6-5440A8ADCEA4}" srcId="{15534E40-758B-4512-BB23-4B90003720E3}" destId="{C9B508C2-F4BE-45BB-8EFB-F65B12FB4E37}" srcOrd="3" destOrd="0" parTransId="{D3B6C154-BA05-45CD-BAF3-1D0F3C6548EC}" sibTransId="{F03291CF-1F33-45C7-98D1-6D305C8FDC3F}"/>
    <dgm:cxn modelId="{F478B48F-356F-4958-B2DC-6B2BF3B13ADD}" type="presOf" srcId="{AA3081B8-9E9A-4C04-ABE4-43E67529F011}" destId="{59765AB9-3955-4973-B698-B8B6B58D34EA}" srcOrd="0" destOrd="0" presId="urn:microsoft.com/office/officeart/2005/8/layout/orgChart1"/>
    <dgm:cxn modelId="{2A73A062-0A3D-4AD5-85BC-738A2AEAEF48}" type="presOf" srcId="{C9B508C2-F4BE-45BB-8EFB-F65B12FB4E37}" destId="{8BBEB2CE-AEF2-4F14-A4B1-50C93C969C97}" srcOrd="1" destOrd="0" presId="urn:microsoft.com/office/officeart/2005/8/layout/orgChart1"/>
    <dgm:cxn modelId="{0CADD637-AE51-440E-B3C0-E69A587F6946}" type="presOf" srcId="{15534E40-758B-4512-BB23-4B90003720E3}" destId="{847E779F-5697-4094-9A6B-5C533EC063B3}" srcOrd="1" destOrd="0" presId="urn:microsoft.com/office/officeart/2005/8/layout/orgChart1"/>
    <dgm:cxn modelId="{4DAFD0EF-581A-4020-AB0A-573281605E08}" type="presOf" srcId="{2968F93B-0932-4091-AAC6-802B75D1817A}" destId="{0EA9577C-2EC7-479D-B3CF-E73D9789505C}" srcOrd="0" destOrd="0" presId="urn:microsoft.com/office/officeart/2005/8/layout/orgChart1"/>
    <dgm:cxn modelId="{9543ADED-70D9-42F0-9793-CE98AC318A21}" type="presOf" srcId="{15534E40-758B-4512-BB23-4B90003720E3}" destId="{482C8041-BC79-47B1-83D3-FAD02AB1871C}" srcOrd="0" destOrd="0" presId="urn:microsoft.com/office/officeart/2005/8/layout/orgChart1"/>
    <dgm:cxn modelId="{75145A7E-649D-4D6F-895D-EE7A7CE9E94D}" type="presOf" srcId="{C4383CF4-D4E1-41CE-B5F4-AA154CA377E1}" destId="{908A137F-6DB5-4D58-8F9E-BB9271C00895}" srcOrd="0" destOrd="0" presId="urn:microsoft.com/office/officeart/2005/8/layout/orgChart1"/>
    <dgm:cxn modelId="{802A0A17-90F7-4B70-95CB-96C20A3225AD}" type="presOf" srcId="{00F5BBC2-11E4-49F0-8F23-FE18AE8CF04B}" destId="{6A7CF405-82F1-4DB5-9D6C-8FE9468DBD24}" srcOrd="0" destOrd="0" presId="urn:microsoft.com/office/officeart/2005/8/layout/orgChart1"/>
    <dgm:cxn modelId="{7F1BCBCD-D19D-4EA2-8B7A-8273D92DC4F7}" srcId="{3BCF95BB-8288-4F7F-86EE-7DB5A9443B5B}" destId="{15534E40-758B-4512-BB23-4B90003720E3}" srcOrd="0" destOrd="0" parTransId="{984D4B6E-02B4-448F-BD59-AB883D2BDD38}" sibTransId="{09F3AE5C-384B-4AC2-99D5-CD973A56A2EF}"/>
    <dgm:cxn modelId="{62428BC8-AA24-4EF3-A8B4-A76A0D398870}" type="presOf" srcId="{32DF847D-D32A-4F1F-BFB5-AD3FCBE36475}" destId="{FD35F275-1EC7-4F49-9B69-3D63AADBAF3D}" srcOrd="1" destOrd="0" presId="urn:microsoft.com/office/officeart/2005/8/layout/orgChart1"/>
    <dgm:cxn modelId="{1944B355-0DA9-4BD7-BF1B-733459C601F6}" srcId="{15534E40-758B-4512-BB23-4B90003720E3}" destId="{2968F93B-0932-4091-AAC6-802B75D1817A}" srcOrd="2" destOrd="0" parTransId="{AA3081B8-9E9A-4C04-ABE4-43E67529F011}" sibTransId="{F293F49B-E4A6-4226-A890-443743B90B54}"/>
    <dgm:cxn modelId="{56B7CB1C-2D3B-4AC5-9CE6-78DE8F3654B7}" type="presParOf" srcId="{170497A8-1C7F-4EC1-9B1B-DE2B6C485371}" destId="{A5899FE5-8590-41D5-9237-3DF80C4F654D}" srcOrd="0" destOrd="0" presId="urn:microsoft.com/office/officeart/2005/8/layout/orgChart1"/>
    <dgm:cxn modelId="{8FFD147A-EB0F-46F8-98AA-3C1135695957}" type="presParOf" srcId="{A5899FE5-8590-41D5-9237-3DF80C4F654D}" destId="{E43CB452-71A9-4B99-8242-7EC3AC0118FC}" srcOrd="0" destOrd="0" presId="urn:microsoft.com/office/officeart/2005/8/layout/orgChart1"/>
    <dgm:cxn modelId="{859EAF16-79D6-4C1A-A876-8161DFA64AAE}" type="presParOf" srcId="{E43CB452-71A9-4B99-8242-7EC3AC0118FC}" destId="{482C8041-BC79-47B1-83D3-FAD02AB1871C}" srcOrd="0" destOrd="0" presId="urn:microsoft.com/office/officeart/2005/8/layout/orgChart1"/>
    <dgm:cxn modelId="{9F0DC7C3-21D6-462F-8429-728BA407A544}" type="presParOf" srcId="{E43CB452-71A9-4B99-8242-7EC3AC0118FC}" destId="{847E779F-5697-4094-9A6B-5C533EC063B3}" srcOrd="1" destOrd="0" presId="urn:microsoft.com/office/officeart/2005/8/layout/orgChart1"/>
    <dgm:cxn modelId="{9D842638-5623-4C5F-B349-26CD038EBFBF}" type="presParOf" srcId="{A5899FE5-8590-41D5-9237-3DF80C4F654D}" destId="{C3070F36-B866-4D50-8DB2-2D87DDA47E13}" srcOrd="1" destOrd="0" presId="urn:microsoft.com/office/officeart/2005/8/layout/orgChart1"/>
    <dgm:cxn modelId="{83AAA1A0-ADF2-49E7-8B58-6B2A21C7D9F7}" type="presParOf" srcId="{C3070F36-B866-4D50-8DB2-2D87DDA47E13}" destId="{F0ED1200-3AF1-483E-94D0-FDFFD1D95585}" srcOrd="0" destOrd="0" presId="urn:microsoft.com/office/officeart/2005/8/layout/orgChart1"/>
    <dgm:cxn modelId="{D473A420-881E-4A1E-94B6-5DB42FF0470B}" type="presParOf" srcId="{C3070F36-B866-4D50-8DB2-2D87DDA47E13}" destId="{6CA60264-AF19-4CAB-8F09-45D4E96783BE}" srcOrd="1" destOrd="0" presId="urn:microsoft.com/office/officeart/2005/8/layout/orgChart1"/>
    <dgm:cxn modelId="{CFC03A78-FA80-4F69-87BB-752FAF18DEDF}" type="presParOf" srcId="{6CA60264-AF19-4CAB-8F09-45D4E96783BE}" destId="{E74C304F-A595-4099-BA25-0AF078E6114C}" srcOrd="0" destOrd="0" presId="urn:microsoft.com/office/officeart/2005/8/layout/orgChart1"/>
    <dgm:cxn modelId="{13AAC56E-A921-42BB-9E0C-018D13CA37FE}" type="presParOf" srcId="{E74C304F-A595-4099-BA25-0AF078E6114C}" destId="{6A7CF405-82F1-4DB5-9D6C-8FE9468DBD24}" srcOrd="0" destOrd="0" presId="urn:microsoft.com/office/officeart/2005/8/layout/orgChart1"/>
    <dgm:cxn modelId="{52DEE20E-874C-4B6F-AC45-9AB0DB58963A}" type="presParOf" srcId="{E74C304F-A595-4099-BA25-0AF078E6114C}" destId="{4EF8A321-98AE-4458-A127-3E50D8082A29}" srcOrd="1" destOrd="0" presId="urn:microsoft.com/office/officeart/2005/8/layout/orgChart1"/>
    <dgm:cxn modelId="{B78FC92C-2BF9-4AE2-81DE-0E7229E86FC9}" type="presParOf" srcId="{6CA60264-AF19-4CAB-8F09-45D4E96783BE}" destId="{67D6700B-0E0C-493D-A457-53E8BF97BD8E}" srcOrd="1" destOrd="0" presId="urn:microsoft.com/office/officeart/2005/8/layout/orgChart1"/>
    <dgm:cxn modelId="{ED19C198-93BE-4EAF-B36E-E41FFFB79A79}" type="presParOf" srcId="{6CA60264-AF19-4CAB-8F09-45D4E96783BE}" destId="{96B6F677-BBA7-4AC8-A87E-D0DD04AE4819}" srcOrd="2" destOrd="0" presId="urn:microsoft.com/office/officeart/2005/8/layout/orgChart1"/>
    <dgm:cxn modelId="{E339E393-97AE-4757-B69D-762A6DB08188}" type="presParOf" srcId="{C3070F36-B866-4D50-8DB2-2D87DDA47E13}" destId="{59765AB9-3955-4973-B698-B8B6B58D34EA}" srcOrd="2" destOrd="0" presId="urn:microsoft.com/office/officeart/2005/8/layout/orgChart1"/>
    <dgm:cxn modelId="{755C4426-A5CB-4070-BEBA-48681604A397}" type="presParOf" srcId="{C3070F36-B866-4D50-8DB2-2D87DDA47E13}" destId="{0B518C26-D707-4BFE-B4CD-D1799122CC96}" srcOrd="3" destOrd="0" presId="urn:microsoft.com/office/officeart/2005/8/layout/orgChart1"/>
    <dgm:cxn modelId="{BE59B3DA-32BE-43BD-A229-FD4D77A779F3}" type="presParOf" srcId="{0B518C26-D707-4BFE-B4CD-D1799122CC96}" destId="{D7BA1996-4909-4CDF-970D-207CB6782433}" srcOrd="0" destOrd="0" presId="urn:microsoft.com/office/officeart/2005/8/layout/orgChart1"/>
    <dgm:cxn modelId="{039732F5-6513-4812-B1B3-B7FF56709F99}" type="presParOf" srcId="{D7BA1996-4909-4CDF-970D-207CB6782433}" destId="{0EA9577C-2EC7-479D-B3CF-E73D9789505C}" srcOrd="0" destOrd="0" presId="urn:microsoft.com/office/officeart/2005/8/layout/orgChart1"/>
    <dgm:cxn modelId="{D1C95245-E438-48BA-B148-2D41ADFB1B37}" type="presParOf" srcId="{D7BA1996-4909-4CDF-970D-207CB6782433}" destId="{DA789302-3345-456B-B2E1-3504476DC618}" srcOrd="1" destOrd="0" presId="urn:microsoft.com/office/officeart/2005/8/layout/orgChart1"/>
    <dgm:cxn modelId="{E1BDE349-2824-4883-9217-832537701224}" type="presParOf" srcId="{0B518C26-D707-4BFE-B4CD-D1799122CC96}" destId="{435BC3DF-92F8-4287-9D18-9A40779C6789}" srcOrd="1" destOrd="0" presId="urn:microsoft.com/office/officeart/2005/8/layout/orgChart1"/>
    <dgm:cxn modelId="{F67FABAF-F53E-4B19-9571-340B46260D72}" type="presParOf" srcId="{0B518C26-D707-4BFE-B4CD-D1799122CC96}" destId="{889DCC53-8B6F-4F9E-B1BF-7376911D378A}" srcOrd="2" destOrd="0" presId="urn:microsoft.com/office/officeart/2005/8/layout/orgChart1"/>
    <dgm:cxn modelId="{7097DD76-A532-41ED-955C-DA83C5EE97CE}" type="presParOf" srcId="{C3070F36-B866-4D50-8DB2-2D87DDA47E13}" destId="{20029B8F-55F0-434B-933F-494C5F7122BC}" srcOrd="4" destOrd="0" presId="urn:microsoft.com/office/officeart/2005/8/layout/orgChart1"/>
    <dgm:cxn modelId="{6D53DF42-BFA7-43DA-AA1F-52FBF457DD9A}" type="presParOf" srcId="{C3070F36-B866-4D50-8DB2-2D87DDA47E13}" destId="{3485C0EB-5B06-434C-849D-76E03C56B7CA}" srcOrd="5" destOrd="0" presId="urn:microsoft.com/office/officeart/2005/8/layout/orgChart1"/>
    <dgm:cxn modelId="{A4662768-EA15-4379-8BEE-660A4B0BFF52}" type="presParOf" srcId="{3485C0EB-5B06-434C-849D-76E03C56B7CA}" destId="{777F5304-5B69-4698-8EAC-C5176D58FE0F}" srcOrd="0" destOrd="0" presId="urn:microsoft.com/office/officeart/2005/8/layout/orgChart1"/>
    <dgm:cxn modelId="{32611EC8-4156-42A7-9F23-47755F239448}" type="presParOf" srcId="{777F5304-5B69-4698-8EAC-C5176D58FE0F}" destId="{A2356D89-C8BA-4E5B-9E80-E786EE3D73C1}" srcOrd="0" destOrd="0" presId="urn:microsoft.com/office/officeart/2005/8/layout/orgChart1"/>
    <dgm:cxn modelId="{6ED6ECB5-7F1A-4F08-A251-538F4027F875}" type="presParOf" srcId="{777F5304-5B69-4698-8EAC-C5176D58FE0F}" destId="{8BBEB2CE-AEF2-4F14-A4B1-50C93C969C97}" srcOrd="1" destOrd="0" presId="urn:microsoft.com/office/officeart/2005/8/layout/orgChart1"/>
    <dgm:cxn modelId="{30009074-83F6-4E90-A4D7-62344619015C}" type="presParOf" srcId="{3485C0EB-5B06-434C-849D-76E03C56B7CA}" destId="{92764F27-316B-45BD-9148-CE2A226F1831}" srcOrd="1" destOrd="0" presId="urn:microsoft.com/office/officeart/2005/8/layout/orgChart1"/>
    <dgm:cxn modelId="{9CFEE562-67E7-453B-BFBB-40FEF528D540}" type="presParOf" srcId="{3485C0EB-5B06-434C-849D-76E03C56B7CA}" destId="{B71D2870-307C-44C9-B2E6-938747E748B2}" srcOrd="2" destOrd="0" presId="urn:microsoft.com/office/officeart/2005/8/layout/orgChart1"/>
    <dgm:cxn modelId="{875AADBC-7C13-437F-842F-D765C731ED60}" type="presParOf" srcId="{A5899FE5-8590-41D5-9237-3DF80C4F654D}" destId="{49EF3282-D9E7-4E14-BFA2-30F977B1D120}" srcOrd="2" destOrd="0" presId="urn:microsoft.com/office/officeart/2005/8/layout/orgChart1"/>
    <dgm:cxn modelId="{012D58DA-76A2-4C94-ACB2-88D0FA8EB5F8}" type="presParOf" srcId="{49EF3282-D9E7-4E14-BFA2-30F977B1D120}" destId="{908A137F-6DB5-4D58-8F9E-BB9271C00895}" srcOrd="0" destOrd="0" presId="urn:microsoft.com/office/officeart/2005/8/layout/orgChart1"/>
    <dgm:cxn modelId="{8A98D2AE-23C3-44DC-84F9-8E07AA6B6C8F}" type="presParOf" srcId="{49EF3282-D9E7-4E14-BFA2-30F977B1D120}" destId="{97CEFA41-0E1B-403D-A2D4-2A424E4EF817}" srcOrd="1" destOrd="0" presId="urn:microsoft.com/office/officeart/2005/8/layout/orgChart1"/>
    <dgm:cxn modelId="{E1B1C285-45AD-412B-B18D-5E18A2FF68E2}" type="presParOf" srcId="{97CEFA41-0E1B-403D-A2D4-2A424E4EF817}" destId="{4D12F54C-C4F0-4D14-BFCD-2D4C96DCF80D}" srcOrd="0" destOrd="0" presId="urn:microsoft.com/office/officeart/2005/8/layout/orgChart1"/>
    <dgm:cxn modelId="{FF0B89F5-5B48-498A-B180-42CCCB3395A8}" type="presParOf" srcId="{4D12F54C-C4F0-4D14-BFCD-2D4C96DCF80D}" destId="{FDD75C0C-3593-4691-9386-DCDFD390126D}" srcOrd="0" destOrd="0" presId="urn:microsoft.com/office/officeart/2005/8/layout/orgChart1"/>
    <dgm:cxn modelId="{DF6FABEB-15A8-4AB3-8BC0-6455D0E388CF}" type="presParOf" srcId="{4D12F54C-C4F0-4D14-BFCD-2D4C96DCF80D}" destId="{FD35F275-1EC7-4F49-9B69-3D63AADBAF3D}" srcOrd="1" destOrd="0" presId="urn:microsoft.com/office/officeart/2005/8/layout/orgChart1"/>
    <dgm:cxn modelId="{380A1790-49E7-40A2-AC3B-9CE30BD1569E}" type="presParOf" srcId="{97CEFA41-0E1B-403D-A2D4-2A424E4EF817}" destId="{B09531AC-EC20-4E14-B64D-CC25CF10B80C}" srcOrd="1" destOrd="0" presId="urn:microsoft.com/office/officeart/2005/8/layout/orgChart1"/>
    <dgm:cxn modelId="{EB07F1C3-1A9B-4A52-B73A-A31B1E06E933}" type="presParOf" srcId="{97CEFA41-0E1B-403D-A2D4-2A424E4EF817}" destId="{4B9D335D-D750-471D-86BE-F5CB99C35E1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8A137F-6DB5-4D58-8F9E-BB9271C00895}">
      <dsp:nvSpPr>
        <dsp:cNvPr id="0" name=""/>
        <dsp:cNvSpPr/>
      </dsp:nvSpPr>
      <dsp:spPr>
        <a:xfrm>
          <a:off x="3599619" y="459170"/>
          <a:ext cx="977633" cy="1152412"/>
        </a:xfrm>
        <a:custGeom>
          <a:avLst/>
          <a:gdLst/>
          <a:ahLst/>
          <a:cxnLst/>
          <a:rect l="0" t="0" r="0" b="0"/>
          <a:pathLst>
            <a:path>
              <a:moveTo>
                <a:pt x="977633" y="0"/>
              </a:moveTo>
              <a:lnTo>
                <a:pt x="977633" y="1152412"/>
              </a:lnTo>
              <a:lnTo>
                <a:pt x="0" y="11524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0029B8F-55F0-434B-933F-494C5F7122BC}">
      <dsp:nvSpPr>
        <dsp:cNvPr id="0" name=""/>
        <dsp:cNvSpPr/>
      </dsp:nvSpPr>
      <dsp:spPr>
        <a:xfrm>
          <a:off x="4577253" y="459170"/>
          <a:ext cx="3383047" cy="8063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0033"/>
              </a:lnTo>
              <a:lnTo>
                <a:pt x="3383047" y="710033"/>
              </a:lnTo>
              <a:lnTo>
                <a:pt x="3383047" y="8063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9765AB9-3955-4973-B698-B8B6B58D34EA}">
      <dsp:nvSpPr>
        <dsp:cNvPr id="0" name=""/>
        <dsp:cNvSpPr/>
      </dsp:nvSpPr>
      <dsp:spPr>
        <a:xfrm>
          <a:off x="4577253" y="459170"/>
          <a:ext cx="1353797" cy="85291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56549"/>
              </a:lnTo>
              <a:lnTo>
                <a:pt x="1353797" y="756549"/>
              </a:lnTo>
              <a:lnTo>
                <a:pt x="1353797" y="85291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D1200-3AF1-483E-94D0-FDFFD1D95585}">
      <dsp:nvSpPr>
        <dsp:cNvPr id="0" name=""/>
        <dsp:cNvSpPr/>
      </dsp:nvSpPr>
      <dsp:spPr>
        <a:xfrm>
          <a:off x="953969" y="459170"/>
          <a:ext cx="3623283" cy="844621"/>
        </a:xfrm>
        <a:custGeom>
          <a:avLst/>
          <a:gdLst/>
          <a:ahLst/>
          <a:cxnLst/>
          <a:rect l="0" t="0" r="0" b="0"/>
          <a:pathLst>
            <a:path>
              <a:moveTo>
                <a:pt x="3623283" y="0"/>
              </a:moveTo>
              <a:lnTo>
                <a:pt x="3623283" y="748259"/>
              </a:lnTo>
              <a:lnTo>
                <a:pt x="0" y="748259"/>
              </a:lnTo>
              <a:lnTo>
                <a:pt x="0" y="84462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2C8041-BC79-47B1-83D3-FAD02AB1871C}">
      <dsp:nvSpPr>
        <dsp:cNvPr id="0" name=""/>
        <dsp:cNvSpPr/>
      </dsp:nvSpPr>
      <dsp:spPr>
        <a:xfrm>
          <a:off x="3068320" y="299"/>
          <a:ext cx="3017864" cy="4588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2800" kern="1200" dirty="0" smtClean="0"/>
            <a:t>Coaching op maat</a:t>
          </a:r>
          <a:endParaRPr lang="nl-NL" sz="2800" kern="1200" dirty="0"/>
        </a:p>
      </dsp:txBody>
      <dsp:txXfrm>
        <a:off x="3068320" y="299"/>
        <a:ext cx="3017864" cy="458870"/>
      </dsp:txXfrm>
    </dsp:sp>
    <dsp:sp modelId="{6A7CF405-82F1-4DB5-9D6C-8FE9468DBD24}">
      <dsp:nvSpPr>
        <dsp:cNvPr id="0" name=""/>
        <dsp:cNvSpPr/>
      </dsp:nvSpPr>
      <dsp:spPr>
        <a:xfrm>
          <a:off x="0" y="1303792"/>
          <a:ext cx="1907938" cy="6887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/>
            <a:t>Farmaceutische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/>
            <a:t>zorg/de werking van jouw apotheek</a:t>
          </a:r>
          <a:endParaRPr lang="nl-NL" sz="1600" kern="1200" dirty="0"/>
        </a:p>
      </dsp:txBody>
      <dsp:txXfrm>
        <a:off x="0" y="1303792"/>
        <a:ext cx="1907938" cy="688769"/>
      </dsp:txXfrm>
    </dsp:sp>
    <dsp:sp modelId="{0EA9577C-2EC7-479D-B3CF-E73D9789505C}">
      <dsp:nvSpPr>
        <dsp:cNvPr id="0" name=""/>
        <dsp:cNvSpPr/>
      </dsp:nvSpPr>
      <dsp:spPr>
        <a:xfrm>
          <a:off x="5253931" y="1312082"/>
          <a:ext cx="1354237" cy="4588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smtClean="0"/>
            <a:t>Life/</a:t>
          </a:r>
          <a:r>
            <a:rPr lang="nl-NL" sz="1500" kern="1200" dirty="0" err="1" smtClean="0"/>
            <a:t>work</a:t>
          </a:r>
          <a:r>
            <a:rPr lang="nl-NL" sz="1500" kern="1200" dirty="0" smtClean="0"/>
            <a:t> balans</a:t>
          </a:r>
          <a:endParaRPr lang="nl-NL" sz="1500" kern="1200" dirty="0"/>
        </a:p>
      </dsp:txBody>
      <dsp:txXfrm>
        <a:off x="5253931" y="1312082"/>
        <a:ext cx="1354237" cy="458870"/>
      </dsp:txXfrm>
    </dsp:sp>
    <dsp:sp modelId="{A2356D89-C8BA-4E5B-9E80-E786EE3D73C1}">
      <dsp:nvSpPr>
        <dsp:cNvPr id="0" name=""/>
        <dsp:cNvSpPr/>
      </dsp:nvSpPr>
      <dsp:spPr>
        <a:xfrm>
          <a:off x="7034514" y="1265566"/>
          <a:ext cx="1851570" cy="63109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500" kern="1200" dirty="0" smtClean="0"/>
            <a:t>het beste uit jezelf en </a:t>
          </a:r>
          <a:r>
            <a:rPr lang="nl-NL" sz="1500" kern="1200" smtClean="0"/>
            <a:t>team halen</a:t>
          </a:r>
          <a:endParaRPr lang="nl-NL" sz="1500" kern="1200" dirty="0"/>
        </a:p>
      </dsp:txBody>
      <dsp:txXfrm>
        <a:off x="7034514" y="1265566"/>
        <a:ext cx="1851570" cy="631098"/>
      </dsp:txXfrm>
    </dsp:sp>
    <dsp:sp modelId="{FDD75C0C-3593-4691-9386-DCDFD390126D}">
      <dsp:nvSpPr>
        <dsp:cNvPr id="0" name=""/>
        <dsp:cNvSpPr/>
      </dsp:nvSpPr>
      <dsp:spPr>
        <a:xfrm>
          <a:off x="2178552" y="1382147"/>
          <a:ext cx="1421067" cy="4588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/>
            <a:t>Communicatie/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NL" sz="1600" kern="1200" dirty="0" smtClean="0"/>
            <a:t>Verandering</a:t>
          </a:r>
          <a:endParaRPr lang="nl-NL" sz="1600" kern="1200" dirty="0"/>
        </a:p>
      </dsp:txBody>
      <dsp:txXfrm>
        <a:off x="2178552" y="1382147"/>
        <a:ext cx="1421067" cy="4588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2D5A9-3FD0-4BF7-814E-A5864531C3BC}" type="datetimeFigureOut">
              <a:rPr lang="nl-BE" smtClean="0"/>
              <a:t>14/09/2017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0F774-AA24-473C-A40A-02CCA132F4A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32720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1524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="1" baseline="0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8024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5275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0823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899">
              <a:defRPr/>
            </a:pP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0048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9753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0375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Uitleg</a:t>
            </a:r>
            <a:r>
              <a:rPr lang="nl-BE" baseline="0" dirty="0" smtClean="0"/>
              <a:t> to do list + stukje apotheeksoftware. 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891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0222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10951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 smtClean="0"/>
          </a:p>
          <a:p>
            <a:endParaRPr lang="nl-BE" baseline="0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4951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4676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60936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96038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88106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628137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7821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8477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27501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69253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67343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3137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32380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53398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293351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18485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23200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5692" indent="-275692">
              <a:buFontTx/>
              <a:buChar char="-"/>
            </a:pP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03094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37680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7762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33279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188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5460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22651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00515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57268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67327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nl-BE" dirty="0">
              <a:solidFill>
                <a:srgbClr val="2F2F2F"/>
              </a:solidFill>
              <a:latin typeface="Calibri" charset="0"/>
              <a:ea typeface="MS PGothic" charset="0"/>
              <a:cs typeface="Calibri" charset="0"/>
              <a:sym typeface="Calibri" charset="0"/>
            </a:endParaRP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852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149876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45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58666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46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09798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47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97884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48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52027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49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4271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045745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50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02807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NL" smtClean="0"/>
              <a:t>Fixed date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61795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NL" smtClean="0"/>
              <a:t>Fixed date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53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580977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NL" smtClean="0"/>
              <a:t>Fixed date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54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47941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NL" smtClean="0"/>
              <a:t>Fixed date</a:t>
            </a:r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55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94395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56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96026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5692" indent="-275692">
              <a:buFontTx/>
              <a:buChar char="-"/>
            </a:pPr>
            <a:endParaRPr lang="nl-BE" baseline="0" dirty="0" smtClean="0"/>
          </a:p>
          <a:p>
            <a:pPr marL="275692" indent="-275692">
              <a:buFontTx/>
              <a:buChar char="-"/>
            </a:pP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57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392678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58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36963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BE" baseline="0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9960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41056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3649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 smtClean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nl-BE" smtClean="0"/>
              <a:t>19-07-2017</a:t>
            </a: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titel van je presentatie op de afgedrukte slides</a:t>
            </a: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51F8E-9C26-4E10-8E2A-F57D94D8BA6B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8839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0A0E5-0B9C-48A9-900C-D94ADEC41EAD}" type="datetimeFigureOut">
              <a:rPr lang="nl-BE" smtClean="0"/>
              <a:t>14/09/2017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E485-A5C3-4854-A1F9-D3B987904C8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7208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0A0E5-0B9C-48A9-900C-D94ADEC41EAD}" type="datetimeFigureOut">
              <a:rPr lang="nl-BE" smtClean="0"/>
              <a:t>14/09/2017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E485-A5C3-4854-A1F9-D3B987904C8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25072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0A0E5-0B9C-48A9-900C-D94ADEC41EAD}" type="datetimeFigureOut">
              <a:rPr lang="nl-BE" smtClean="0"/>
              <a:t>14/09/2017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E485-A5C3-4854-A1F9-D3B987904C8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0210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0A0E5-0B9C-48A9-900C-D94ADEC41EAD}" type="datetimeFigureOut">
              <a:rPr lang="nl-BE" smtClean="0"/>
              <a:t>14/09/2017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E485-A5C3-4854-A1F9-D3B987904C8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90458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0A0E5-0B9C-48A9-900C-D94ADEC41EAD}" type="datetimeFigureOut">
              <a:rPr lang="nl-BE" smtClean="0"/>
              <a:t>14/09/2017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E485-A5C3-4854-A1F9-D3B987904C8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27440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0A0E5-0B9C-48A9-900C-D94ADEC41EAD}" type="datetimeFigureOut">
              <a:rPr lang="nl-BE" smtClean="0"/>
              <a:t>14/09/2017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E485-A5C3-4854-A1F9-D3B987904C8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8697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0A0E5-0B9C-48A9-900C-D94ADEC41EAD}" type="datetimeFigureOut">
              <a:rPr lang="nl-BE" smtClean="0"/>
              <a:t>14/09/2017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E485-A5C3-4854-A1F9-D3B987904C8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32383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0A0E5-0B9C-48A9-900C-D94ADEC41EAD}" type="datetimeFigureOut">
              <a:rPr lang="nl-BE" smtClean="0"/>
              <a:t>14/09/2017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E485-A5C3-4854-A1F9-D3B987904C8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0760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0A0E5-0B9C-48A9-900C-D94ADEC41EAD}" type="datetimeFigureOut">
              <a:rPr lang="nl-BE" smtClean="0"/>
              <a:t>14/09/2017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E485-A5C3-4854-A1F9-D3B987904C8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8249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0A0E5-0B9C-48A9-900C-D94ADEC41EAD}" type="datetimeFigureOut">
              <a:rPr lang="nl-BE" smtClean="0"/>
              <a:t>14/09/2017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E485-A5C3-4854-A1F9-D3B987904C8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82681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0A0E5-0B9C-48A9-900C-D94ADEC41EAD}" type="datetimeFigureOut">
              <a:rPr lang="nl-BE" smtClean="0"/>
              <a:t>14/09/2017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FE485-A5C3-4854-A1F9-D3B987904C8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372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Tekststijl van het model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0A0E5-0B9C-48A9-900C-D94ADEC41EAD}" type="datetimeFigureOut">
              <a:rPr lang="nl-BE" smtClean="0"/>
              <a:t>14/09/2017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FE485-A5C3-4854-A1F9-D3B987904C88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8485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rmaflux.be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2.jp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13" Type="http://schemas.openxmlformats.org/officeDocument/2006/relationships/image" Target="../media/image39.png"/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image" Target="../media/image31.jpeg"/><Relationship Id="rId9" Type="http://schemas.openxmlformats.org/officeDocument/2006/relationships/image" Target="../media/image35.png"/><Relationship Id="rId1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tientconsent.be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3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hyperlink" Target="http://www.baf.be/" TargetMode="External"/><Relationship Id="rId18" Type="http://schemas.openxmlformats.org/officeDocument/2006/relationships/image" Target="../media/image12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hyperlink" Target="mailto:veerle.vandeschans@baf.be" TargetMode="External"/><Relationship Id="rId1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7.jpe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9.jpeg"/><Relationship Id="rId10" Type="http://schemas.openxmlformats.org/officeDocument/2006/relationships/image" Target="../media/image6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.jpeg"/><Relationship Id="rId1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g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baf.b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b="1" dirty="0" smtClean="0">
                <a:solidFill>
                  <a:srgbClr val="002060"/>
                </a:solidFill>
              </a:rPr>
              <a:t>De huisapotheker</a:t>
            </a:r>
            <a:endParaRPr lang="nl-BE" b="1" dirty="0">
              <a:solidFill>
                <a:srgbClr val="002060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>
                <a:solidFill>
                  <a:srgbClr val="002060"/>
                </a:solidFill>
              </a:rPr>
              <a:t>Hoe word je huisapotheker</a:t>
            </a:r>
            <a:r>
              <a:rPr lang="nl-BE" dirty="0" smtClean="0">
                <a:solidFill>
                  <a:srgbClr val="002060"/>
                </a:solidFill>
              </a:rPr>
              <a:t>?</a:t>
            </a:r>
            <a:endParaRPr lang="nl-BE" dirty="0" smtClean="0">
              <a:solidFill>
                <a:srgbClr val="00206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51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3074" name="Picture 2" descr="Afbeeldingsresultaat voor gewapend zijn carto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1"/>
          <a:stretch/>
        </p:blipFill>
        <p:spPr bwMode="auto">
          <a:xfrm>
            <a:off x="2735627" y="205785"/>
            <a:ext cx="6486692" cy="596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31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Huisapotheker</a:t>
            </a:r>
            <a:endParaRPr lang="nl-BE" dirty="0"/>
          </a:p>
        </p:txBody>
      </p:sp>
      <p:sp>
        <p:nvSpPr>
          <p:cNvPr id="2" name="Tijdelijke aanduiding voor voettekst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huisapotheker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263" y="2578129"/>
            <a:ext cx="3241429" cy="224499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57" y="2606051"/>
            <a:ext cx="3325600" cy="221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83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122" name="Picture 2" descr="Afbeeldingsresultaat voor step by st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079" y="548680"/>
            <a:ext cx="6882955" cy="480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54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1. Get </a:t>
            </a:r>
            <a:r>
              <a:rPr lang="nl-BE" dirty="0" err="1" smtClean="0"/>
              <a:t>started</a:t>
            </a:r>
            <a:r>
              <a:rPr lang="nl-BE" dirty="0" smtClean="0"/>
              <a:t>: </a:t>
            </a:r>
            <a:r>
              <a:rPr lang="nl-BE" dirty="0" err="1" smtClean="0"/>
              <a:t>the</a:t>
            </a:r>
            <a:r>
              <a:rPr lang="nl-BE" dirty="0" smtClean="0"/>
              <a:t> basics 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Iedereen kan huisapotheker worden, maar de </a:t>
            </a:r>
            <a:r>
              <a:rPr lang="nl-BE" dirty="0" err="1" smtClean="0"/>
              <a:t>officina</a:t>
            </a:r>
            <a:r>
              <a:rPr lang="nl-BE" dirty="0" smtClean="0"/>
              <a:t> moet </a:t>
            </a:r>
            <a:r>
              <a:rPr lang="nl-BE" u="sng" dirty="0" smtClean="0">
                <a:solidFill>
                  <a:srgbClr val="46BA3A"/>
                </a:solidFill>
              </a:rPr>
              <a:t>openbaar</a:t>
            </a:r>
            <a:r>
              <a:rPr lang="nl-BE" dirty="0" smtClean="0"/>
              <a:t> zijn. </a:t>
            </a:r>
          </a:p>
          <a:p>
            <a:r>
              <a:rPr lang="nl-BE" dirty="0" smtClean="0"/>
              <a:t>Zorg dat je gegevens deelt met collega’s via het GFD.</a:t>
            </a:r>
          </a:p>
          <a:p>
            <a:pPr lvl="1"/>
            <a:r>
              <a:rPr lang="nl-BE" dirty="0" smtClean="0"/>
              <a:t>Contacteer uw TD </a:t>
            </a:r>
            <a:endParaRPr lang="nl-BE" dirty="0" smtClean="0">
              <a:hlinkClick r:id="rId3"/>
            </a:endParaRPr>
          </a:p>
          <a:p>
            <a:pPr lvl="1"/>
            <a:r>
              <a:rPr lang="nl-BE" dirty="0" smtClean="0">
                <a:hlinkClick r:id="rId3"/>
              </a:rPr>
              <a:t>www.farmaflux.be</a:t>
            </a:r>
            <a:endParaRPr lang="nl-BE" dirty="0" smtClean="0"/>
          </a:p>
        </p:txBody>
      </p:sp>
      <p:pic>
        <p:nvPicPr>
          <p:cNvPr id="7" name="Picture 2" descr="Afbeeldingsresultaat voor step by ste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9" r="89781"/>
          <a:stretch/>
        </p:blipFill>
        <p:spPr bwMode="auto">
          <a:xfrm rot="7685064">
            <a:off x="9679299" y="945854"/>
            <a:ext cx="614473" cy="65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4" descr="logo GF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3976" y="2811788"/>
            <a:ext cx="1752766" cy="152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4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PB-GF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8362" y="1645945"/>
            <a:ext cx="7315098" cy="4114743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364046" y="617259"/>
            <a:ext cx="8058356" cy="762029"/>
          </a:xfrm>
          <a:prstGeom prst="rect">
            <a:avLst/>
          </a:prstGeom>
        </p:spPr>
        <p:txBody>
          <a:bodyPr/>
          <a:lstStyle>
            <a:lvl1pPr algn="l" defTabSz="480060" rtl="0" eaLnBrk="1" latinLnBrk="0" hangingPunct="1">
              <a:spcBef>
                <a:spcPct val="0"/>
              </a:spcBef>
              <a:buNone/>
              <a:defRPr sz="378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BE" sz="3600" dirty="0"/>
              <a:t>Informeer uw patiënten!</a:t>
            </a:r>
          </a:p>
        </p:txBody>
      </p:sp>
      <p:pic>
        <p:nvPicPr>
          <p:cNvPr id="8" name="Picture 2" descr="Afbeeldingsresultaat voor step by ste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49" r="89781"/>
          <a:stretch/>
        </p:blipFill>
        <p:spPr bwMode="auto">
          <a:xfrm rot="7685064">
            <a:off x="9679299" y="945854"/>
            <a:ext cx="614473" cy="65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6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2</a:t>
            </a:r>
            <a:r>
              <a:rPr lang="nl-BE" dirty="0" smtClean="0"/>
              <a:t>. Hang de poster over ‘uw huisapotheker’ uit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03097" y="1825625"/>
            <a:ext cx="7353276" cy="4351338"/>
          </a:xfrm>
        </p:spPr>
        <p:txBody>
          <a:bodyPr/>
          <a:lstStyle/>
          <a:p>
            <a:r>
              <a:rPr lang="nl-BE" dirty="0" smtClean="0"/>
              <a:t>Hang de </a:t>
            </a:r>
            <a:r>
              <a:rPr lang="nl-BE" u="sng" dirty="0" smtClean="0">
                <a:solidFill>
                  <a:srgbClr val="46BA3A"/>
                </a:solidFill>
              </a:rPr>
              <a:t>poster</a:t>
            </a:r>
            <a:r>
              <a:rPr lang="nl-BE" dirty="0" smtClean="0"/>
              <a:t> uit, zet ze op uw website of andere digitale communicatiekanalen. </a:t>
            </a:r>
          </a:p>
          <a:p>
            <a:pPr marL="457209" lvl="1" indent="0">
              <a:buNone/>
            </a:pPr>
            <a:endParaRPr lang="nl-BE" dirty="0" smtClean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nl-BE" dirty="0" smtClean="0"/>
              <a:t>De huisapotheker</a:t>
            </a:r>
            <a:endParaRPr lang="nl-NL" dirty="0"/>
          </a:p>
        </p:txBody>
      </p:sp>
      <p:pic>
        <p:nvPicPr>
          <p:cNvPr id="10" name="Picture 2" descr="Afbeeldingsresultaat voor step by ste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94" r="79281"/>
          <a:stretch/>
        </p:blipFill>
        <p:spPr bwMode="auto">
          <a:xfrm rot="7685064">
            <a:off x="9186765" y="1171063"/>
            <a:ext cx="1245822" cy="6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179" y="3337561"/>
            <a:ext cx="3606980" cy="240465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239" y="2597602"/>
            <a:ext cx="2248186" cy="302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huisapotheker</a:t>
            </a:r>
            <a:endParaRPr lang="nl-NL" dirty="0"/>
          </a:p>
        </p:txBody>
      </p:sp>
      <p:pic>
        <p:nvPicPr>
          <p:cNvPr id="6146" name="Picture 2" descr="Afbeeldingsresultaat voor to d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7" r="11440"/>
          <a:stretch/>
        </p:blipFill>
        <p:spPr bwMode="auto">
          <a:xfrm>
            <a:off x="1407183" y="154991"/>
            <a:ext cx="9326750" cy="657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/>
        </p:nvSpPr>
        <p:spPr>
          <a:xfrm rot="20858234">
            <a:off x="2742751" y="2736210"/>
            <a:ext cx="2982136" cy="1675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Toegang tot GFD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Poster huisapotheker uithangen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Digitale kanalen: tekst plaatsen</a:t>
            </a:r>
          </a:p>
          <a:p>
            <a:endParaRPr lang="nl-BE" sz="1714" dirty="0">
              <a:latin typeface="Franklin Gothic Medium Cond" panose="020B060603040202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 rot="20858234">
            <a:off x="5115281" y="2536707"/>
            <a:ext cx="755672" cy="1411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  <a:p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  <a:p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endParaRPr lang="nl-BE" sz="1714" dirty="0">
              <a:latin typeface="Franklin Gothic Medium Cond" panose="020B0606030402020204" pitchFamily="34" charset="0"/>
            </a:endParaRPr>
          </a:p>
          <a:p>
            <a:endParaRPr lang="nl-BE" sz="1714" dirty="0">
              <a:latin typeface="Franklin Gothic Medium Cond" panose="020B0606030402020204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 rot="20858234">
            <a:off x="4522920" y="2176213"/>
            <a:ext cx="1676744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24" i="1" dirty="0">
                <a:latin typeface="Franklin Gothic Medium Cond" panose="020B0606030402020204" pitchFamily="34" charset="0"/>
              </a:rPr>
              <a:t>In mijn software</a:t>
            </a:r>
          </a:p>
        </p:txBody>
      </p:sp>
    </p:spTree>
    <p:extLst>
      <p:ext uri="{BB962C8B-B14F-4D97-AF65-F5344CB8AC3E}">
        <p14:creationId xmlns:p14="http://schemas.microsoft.com/office/powerpoint/2010/main" val="414014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3. Doelgroep 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21058" y="1624399"/>
            <a:ext cx="8058357" cy="47319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2857" dirty="0">
                <a:solidFill>
                  <a:srgbClr val="45BEBC"/>
                </a:solidFill>
              </a:rPr>
              <a:t/>
            </a:r>
            <a:br>
              <a:rPr lang="nl-BE" sz="2857" dirty="0">
                <a:solidFill>
                  <a:srgbClr val="45BEBC"/>
                </a:solidFill>
              </a:rPr>
            </a:br>
            <a:r>
              <a:rPr lang="nl-BE" sz="2857" dirty="0">
                <a:solidFill>
                  <a:srgbClr val="45BEBC"/>
                </a:solidFill>
              </a:rPr>
              <a:t>Uitgangspunt: alle ambulante patiënten </a:t>
            </a:r>
            <a:br>
              <a:rPr lang="nl-BE" sz="2857" dirty="0">
                <a:solidFill>
                  <a:srgbClr val="45BEBC"/>
                </a:solidFill>
              </a:rPr>
            </a:br>
            <a:r>
              <a:rPr lang="nl-BE" sz="2857" dirty="0">
                <a:solidFill>
                  <a:srgbClr val="45BEBC"/>
                </a:solidFill>
              </a:rPr>
              <a:t>die extra farmaceutische zorg nodig hebben. </a:t>
            </a:r>
          </a:p>
          <a:p>
            <a:pPr marL="0" indent="0" algn="ctr">
              <a:buNone/>
            </a:pPr>
            <a:endParaRPr lang="nl-BE" sz="3048" dirty="0">
              <a:solidFill>
                <a:srgbClr val="45BEBC"/>
              </a:solidFill>
            </a:endParaRPr>
          </a:p>
          <a:p>
            <a:pPr marL="0" indent="0" algn="ctr">
              <a:buNone/>
            </a:pPr>
            <a:r>
              <a:rPr lang="nl-BE" sz="3048" dirty="0">
                <a:solidFill>
                  <a:schemeClr val="bg2">
                    <a:lumMod val="50000"/>
                  </a:schemeClr>
                </a:solidFill>
              </a:rPr>
              <a:t>! Geen RVT-ROB</a:t>
            </a:r>
            <a:br>
              <a:rPr lang="nl-BE" sz="3048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nl-BE" sz="3048" dirty="0">
                <a:solidFill>
                  <a:schemeClr val="bg2">
                    <a:lumMod val="50000"/>
                  </a:schemeClr>
                </a:solidFill>
              </a:rPr>
              <a:t>! chronisch zieken</a:t>
            </a:r>
          </a:p>
          <a:p>
            <a:pPr marL="0" indent="0" algn="ctr">
              <a:buNone/>
            </a:pPr>
            <a:r>
              <a:rPr lang="nl-BE" sz="3048" dirty="0">
                <a:solidFill>
                  <a:schemeClr val="bg2">
                    <a:lumMod val="50000"/>
                  </a:schemeClr>
                </a:solidFill>
              </a:rPr>
              <a:t>? Leeftijdscategorie</a:t>
            </a:r>
          </a:p>
          <a:p>
            <a:pPr marL="0" indent="0" algn="ctr">
              <a:buNone/>
            </a:pPr>
            <a:r>
              <a:rPr lang="nl-BE" sz="3048" dirty="0">
                <a:solidFill>
                  <a:schemeClr val="bg2">
                    <a:lumMod val="50000"/>
                  </a:schemeClr>
                </a:solidFill>
              </a:rPr>
              <a:t>! 5 TB GM (waarvan 1 </a:t>
            </a:r>
            <a:r>
              <a:rPr lang="nl-BE" sz="3048" dirty="0" err="1">
                <a:solidFill>
                  <a:schemeClr val="bg2">
                    <a:lumMod val="50000"/>
                  </a:schemeClr>
                </a:solidFill>
              </a:rPr>
              <a:t>chron</a:t>
            </a:r>
            <a:r>
              <a:rPr lang="nl-BE" sz="3048" dirty="0">
                <a:solidFill>
                  <a:schemeClr val="bg2">
                    <a:lumMod val="50000"/>
                  </a:schemeClr>
                </a:solidFill>
              </a:rPr>
              <a:t> &amp; 4 andere TB </a:t>
            </a:r>
            <a:r>
              <a:rPr lang="nl-BE" sz="3048" dirty="0" err="1">
                <a:solidFill>
                  <a:schemeClr val="bg2">
                    <a:lumMod val="50000"/>
                  </a:schemeClr>
                </a:solidFill>
              </a:rPr>
              <a:t>GM’n</a:t>
            </a:r>
            <a:r>
              <a:rPr lang="nl-BE" sz="3048" dirty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2" name="Rechthoek 11"/>
          <p:cNvSpPr/>
          <p:nvPr/>
        </p:nvSpPr>
        <p:spPr>
          <a:xfrm>
            <a:off x="2324152" y="1701781"/>
            <a:ext cx="6652168" cy="1309363"/>
          </a:xfrm>
          <a:prstGeom prst="rect">
            <a:avLst/>
          </a:prstGeom>
          <a:noFill/>
          <a:ln w="57150">
            <a:solidFill>
              <a:srgbClr val="FBBB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714"/>
          </a:p>
        </p:txBody>
      </p:sp>
      <p:pic>
        <p:nvPicPr>
          <p:cNvPr id="11" name="Picture 2" descr="Afbeeldingsresultaat voor step by ste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30" r="72156"/>
          <a:stretch/>
        </p:blipFill>
        <p:spPr bwMode="auto">
          <a:xfrm rot="7722047">
            <a:off x="9067878" y="1212851"/>
            <a:ext cx="1930182" cy="175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84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3. Doelgroep 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0487" y="1577366"/>
            <a:ext cx="7985806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BE" sz="2857" dirty="0">
                <a:solidFill>
                  <a:srgbClr val="45BEBC"/>
                </a:solidFill>
              </a:rPr>
              <a:t/>
            </a:r>
            <a:br>
              <a:rPr lang="nl-BE" sz="2857" dirty="0">
                <a:solidFill>
                  <a:srgbClr val="45BEBC"/>
                </a:solidFill>
              </a:rPr>
            </a:br>
            <a:r>
              <a:rPr lang="nl-BE" sz="2857" dirty="0">
                <a:solidFill>
                  <a:srgbClr val="45BEBC"/>
                </a:solidFill>
              </a:rPr>
              <a:t>Uitgangspunt: alle ambulante patiënten </a:t>
            </a:r>
            <a:br>
              <a:rPr lang="nl-BE" sz="2857" dirty="0">
                <a:solidFill>
                  <a:srgbClr val="45BEBC"/>
                </a:solidFill>
              </a:rPr>
            </a:br>
            <a:r>
              <a:rPr lang="nl-BE" sz="2857" dirty="0">
                <a:solidFill>
                  <a:srgbClr val="45BEBC"/>
                </a:solidFill>
              </a:rPr>
              <a:t>die extra farmaceutische zorg nodig hebben</a:t>
            </a:r>
          </a:p>
          <a:p>
            <a:pPr marL="0" indent="0" algn="ctr">
              <a:buNone/>
            </a:pPr>
            <a:endParaRPr lang="nl-BE" sz="3048" dirty="0">
              <a:solidFill>
                <a:srgbClr val="45BEBC"/>
              </a:solidFill>
            </a:endParaRPr>
          </a:p>
          <a:p>
            <a:pPr algn="ctr">
              <a:buFont typeface="Wingdings" panose="05000000000000000000" pitchFamily="2" charset="2"/>
              <a:buChar char="ü"/>
            </a:pPr>
            <a:r>
              <a:rPr lang="nl-BE" sz="1905" dirty="0">
                <a:solidFill>
                  <a:srgbClr val="45BEBC"/>
                </a:solidFill>
              </a:rPr>
              <a:t>Mening BAF: voldoende ruime doelgroep!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nl-BE" sz="1905" dirty="0">
                <a:solidFill>
                  <a:srgbClr val="45BEBC"/>
                </a:solidFill>
              </a:rPr>
              <a:t>Trek een lijst uit uw apotheeksoftware van zodra mogelijk.</a:t>
            </a:r>
            <a:endParaRPr lang="nl-BE" sz="1905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1" name="Picture 2" descr="Afbeeldingsresultaat voor step by ste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30" r="72156"/>
          <a:stretch/>
        </p:blipFill>
        <p:spPr bwMode="auto">
          <a:xfrm rot="7722047">
            <a:off x="9067878" y="1212851"/>
            <a:ext cx="1930182" cy="175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2457306" y="1690690"/>
            <a:ext cx="6652168" cy="1309363"/>
          </a:xfrm>
          <a:prstGeom prst="rect">
            <a:avLst/>
          </a:prstGeom>
          <a:noFill/>
          <a:ln w="57150">
            <a:solidFill>
              <a:srgbClr val="FBBB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714"/>
          </a:p>
        </p:txBody>
      </p:sp>
    </p:spTree>
    <p:extLst>
      <p:ext uri="{BB962C8B-B14F-4D97-AF65-F5344CB8AC3E}">
        <p14:creationId xmlns:p14="http://schemas.microsoft.com/office/powerpoint/2010/main" val="273758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38362" y="1577366"/>
            <a:ext cx="7985806" cy="4351338"/>
          </a:xfrm>
        </p:spPr>
        <p:txBody>
          <a:bodyPr/>
          <a:lstStyle/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/>
              <a:t>	</a:t>
            </a:r>
            <a:r>
              <a:rPr lang="nl-BE" dirty="0" smtClean="0"/>
              <a:t>	Werk je in een team?</a:t>
            </a:r>
          </a:p>
          <a:p>
            <a:pPr lvl="1"/>
            <a:endParaRPr lang="nl-BE" dirty="0" smtClean="0"/>
          </a:p>
          <a:p>
            <a:pPr lvl="1"/>
            <a:endParaRPr lang="nl-BE" dirty="0"/>
          </a:p>
          <a:p>
            <a:pPr marL="457209" lvl="1" indent="0">
              <a:buNone/>
            </a:pPr>
            <a:endParaRPr lang="nl-BE" dirty="0" smtClean="0"/>
          </a:p>
          <a:p>
            <a:pPr lvl="1"/>
            <a:endParaRPr lang="nl-BE" dirty="0"/>
          </a:p>
        </p:txBody>
      </p:sp>
      <p:sp>
        <p:nvSpPr>
          <p:cNvPr id="5" name="Rechthoek 4"/>
          <p:cNvSpPr/>
          <p:nvPr/>
        </p:nvSpPr>
        <p:spPr>
          <a:xfrm>
            <a:off x="2457306" y="1690690"/>
            <a:ext cx="6652168" cy="1309363"/>
          </a:xfrm>
          <a:prstGeom prst="rect">
            <a:avLst/>
          </a:prstGeom>
          <a:noFill/>
          <a:ln w="57150">
            <a:solidFill>
              <a:srgbClr val="FBBB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714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6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62" y="-92555"/>
            <a:ext cx="7985806" cy="1325563"/>
          </a:xfrm>
        </p:spPr>
        <p:txBody>
          <a:bodyPr/>
          <a:lstStyle/>
          <a:p>
            <a:r>
              <a:rPr lang="nl-BE" b="1" dirty="0" smtClean="0">
                <a:solidFill>
                  <a:srgbClr val="002060"/>
                </a:solidFill>
              </a:rPr>
              <a:t>Opleidingstraject huisapotheker</a:t>
            </a:r>
            <a:endParaRPr lang="nl-BE" b="1" dirty="0">
              <a:solidFill>
                <a:srgbClr val="002060"/>
              </a:solidFill>
            </a:endParaRPr>
          </a:p>
        </p:txBody>
      </p:sp>
      <p:sp>
        <p:nvSpPr>
          <p:cNvPr id="7" name="Tijdelijke aanduiding voor inhoud 6"/>
          <p:cNvSpPr>
            <a:spLocks noGrp="1"/>
          </p:cNvSpPr>
          <p:nvPr>
            <p:ph idx="1"/>
          </p:nvPr>
        </p:nvSpPr>
        <p:spPr>
          <a:xfrm>
            <a:off x="1638362" y="960155"/>
            <a:ext cx="8332674" cy="5006270"/>
          </a:xfrm>
        </p:spPr>
        <p:txBody>
          <a:bodyPr>
            <a:normAutofit lnSpcReduction="10000"/>
          </a:bodyPr>
          <a:lstStyle/>
          <a:p>
            <a:r>
              <a:rPr lang="nl-BE" dirty="0" smtClean="0">
                <a:solidFill>
                  <a:srgbClr val="002060"/>
                </a:solidFill>
              </a:rPr>
              <a:t>Huisapotheker en softwareopleiding</a:t>
            </a:r>
          </a:p>
          <a:p>
            <a:pPr lvl="1"/>
            <a:r>
              <a:rPr lang="nl-BE" dirty="0" smtClean="0">
                <a:solidFill>
                  <a:srgbClr val="002060"/>
                </a:solidFill>
              </a:rPr>
              <a:t>Plenaire sessie over de huisapotheker</a:t>
            </a:r>
          </a:p>
          <a:p>
            <a:pPr lvl="1"/>
            <a:r>
              <a:rPr lang="nl-BE" dirty="0" smtClean="0">
                <a:solidFill>
                  <a:srgbClr val="002060"/>
                </a:solidFill>
              </a:rPr>
              <a:t>Software opleiding in kleine groepen, gegeven door </a:t>
            </a:r>
            <a:r>
              <a:rPr lang="nl-BE" dirty="0" err="1" smtClean="0">
                <a:solidFill>
                  <a:srgbClr val="002060"/>
                </a:solidFill>
              </a:rPr>
              <a:t>éénlijn</a:t>
            </a:r>
            <a:endParaRPr lang="nl-BE" sz="1905" dirty="0">
              <a:solidFill>
                <a:srgbClr val="002060"/>
              </a:solidFill>
            </a:endParaRPr>
          </a:p>
          <a:p>
            <a:pPr lvl="2"/>
            <a:r>
              <a:rPr lang="nl-BE" dirty="0" err="1" smtClean="0">
                <a:solidFill>
                  <a:srgbClr val="002060"/>
                </a:solidFill>
              </a:rPr>
              <a:t>Homework</a:t>
            </a:r>
            <a:r>
              <a:rPr lang="nl-BE" dirty="0" smtClean="0">
                <a:solidFill>
                  <a:srgbClr val="002060"/>
                </a:solidFill>
              </a:rPr>
              <a:t>! </a:t>
            </a:r>
          </a:p>
          <a:p>
            <a:r>
              <a:rPr lang="nl-BE" dirty="0" err="1" smtClean="0">
                <a:solidFill>
                  <a:srgbClr val="002060"/>
                </a:solidFill>
              </a:rPr>
              <a:t>Opvolgingswebinar</a:t>
            </a:r>
            <a:r>
              <a:rPr lang="nl-BE" dirty="0" smtClean="0">
                <a:solidFill>
                  <a:srgbClr val="002060"/>
                </a:solidFill>
              </a:rPr>
              <a:t>  </a:t>
            </a:r>
            <a:r>
              <a:rPr lang="nl-BE" sz="1905" dirty="0">
                <a:solidFill>
                  <a:srgbClr val="002060"/>
                </a:solidFill>
              </a:rPr>
              <a:t>  (verzorgd door                                                  )</a:t>
            </a:r>
          </a:p>
          <a:p>
            <a:r>
              <a:rPr lang="nl-BE" dirty="0" smtClean="0">
                <a:solidFill>
                  <a:srgbClr val="002060"/>
                </a:solidFill>
              </a:rPr>
              <a:t>Publiekscampagne en Communicatietraining</a:t>
            </a:r>
          </a:p>
          <a:p>
            <a:r>
              <a:rPr lang="nl-BE" dirty="0" smtClean="0">
                <a:solidFill>
                  <a:srgbClr val="002060"/>
                </a:solidFill>
              </a:rPr>
              <a:t>Slotavond in 2018</a:t>
            </a:r>
          </a:p>
          <a:p>
            <a:pPr marL="0" indent="0">
              <a:buNone/>
            </a:pPr>
            <a:r>
              <a:rPr lang="nl-BE" b="1" dirty="0" smtClean="0">
                <a:solidFill>
                  <a:srgbClr val="002060"/>
                </a:solidFill>
              </a:rPr>
              <a:t>Verdiepende opleidingen</a:t>
            </a:r>
          </a:p>
          <a:p>
            <a:r>
              <a:rPr lang="nl-BE" dirty="0" smtClean="0">
                <a:solidFill>
                  <a:srgbClr val="002060"/>
                </a:solidFill>
              </a:rPr>
              <a:t>Masterclass</a:t>
            </a:r>
          </a:p>
          <a:p>
            <a:r>
              <a:rPr lang="nl-BE" dirty="0" smtClean="0">
                <a:solidFill>
                  <a:srgbClr val="002060"/>
                </a:solidFill>
              </a:rPr>
              <a:t>GGG workshop</a:t>
            </a:r>
          </a:p>
          <a:p>
            <a:r>
              <a:rPr lang="nl-BE" dirty="0" smtClean="0">
                <a:solidFill>
                  <a:srgbClr val="002060"/>
                </a:solidFill>
              </a:rPr>
              <a:t>Coaching op maat van je apotheek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nl-BE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896" y="2468894"/>
            <a:ext cx="2643405" cy="49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8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94" y="548680"/>
            <a:ext cx="7749432" cy="5812074"/>
          </a:xfr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09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3. Doelgroep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638362" y="1577366"/>
            <a:ext cx="7985806" cy="4351338"/>
          </a:xfrm>
        </p:spPr>
        <p:txBody>
          <a:bodyPr/>
          <a:lstStyle/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/>
              <a:t>	</a:t>
            </a:r>
            <a:r>
              <a:rPr lang="nl-BE" dirty="0" smtClean="0"/>
              <a:t>	Werk je in team</a:t>
            </a:r>
          </a:p>
          <a:p>
            <a:pPr lvl="1"/>
            <a:endParaRPr lang="nl-BE" dirty="0" smtClean="0"/>
          </a:p>
          <a:p>
            <a:pPr lvl="1"/>
            <a:endParaRPr lang="nl-BE" dirty="0"/>
          </a:p>
          <a:p>
            <a:pPr lvl="1"/>
            <a:r>
              <a:rPr lang="nl-BE" dirty="0" smtClean="0"/>
              <a:t>Duid iemand aan als “</a:t>
            </a:r>
            <a:r>
              <a:rPr lang="nl-BE" dirty="0" err="1" smtClean="0"/>
              <a:t>huisapotheker”verantwoordelijke</a:t>
            </a:r>
            <a:endParaRPr lang="nl-BE" dirty="0" smtClean="0"/>
          </a:p>
          <a:p>
            <a:pPr lvl="1"/>
            <a:r>
              <a:rPr lang="nl-BE" dirty="0" smtClean="0"/>
              <a:t>Bespreek welke patiënten jullie willen aanspreken</a:t>
            </a:r>
          </a:p>
          <a:p>
            <a:pPr lvl="1"/>
            <a:r>
              <a:rPr lang="nl-BE" dirty="0" smtClean="0"/>
              <a:t>Kies één of enkele “testpatiënten”</a:t>
            </a:r>
          </a:p>
          <a:p>
            <a:pPr lvl="1"/>
            <a:r>
              <a:rPr lang="nl-BE" dirty="0" smtClean="0"/>
              <a:t>Hoe gaan jullie de patiënten opvolgen?</a:t>
            </a:r>
          </a:p>
          <a:p>
            <a:pPr marL="457209" lvl="1" indent="0">
              <a:buNone/>
            </a:pPr>
            <a:endParaRPr lang="nl-BE" dirty="0" smtClean="0"/>
          </a:p>
          <a:p>
            <a:pPr lvl="1"/>
            <a:endParaRPr lang="nl-BE" dirty="0"/>
          </a:p>
        </p:txBody>
      </p:sp>
      <p:sp>
        <p:nvSpPr>
          <p:cNvPr id="5" name="Rechthoek 4"/>
          <p:cNvSpPr/>
          <p:nvPr/>
        </p:nvSpPr>
        <p:spPr>
          <a:xfrm>
            <a:off x="2457306" y="1690690"/>
            <a:ext cx="6652168" cy="1309363"/>
          </a:xfrm>
          <a:prstGeom prst="rect">
            <a:avLst/>
          </a:prstGeom>
          <a:noFill/>
          <a:ln w="57150">
            <a:solidFill>
              <a:srgbClr val="FBBB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714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38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huisapotheker</a:t>
            </a:r>
            <a:endParaRPr lang="nl-NL" dirty="0"/>
          </a:p>
        </p:txBody>
      </p:sp>
      <p:pic>
        <p:nvPicPr>
          <p:cNvPr id="6146" name="Picture 2" descr="Afbeeldingsresultaat voor to d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7" r="11440"/>
          <a:stretch/>
        </p:blipFill>
        <p:spPr bwMode="auto">
          <a:xfrm>
            <a:off x="1432625" y="-37263"/>
            <a:ext cx="9326750" cy="657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/>
        </p:nvSpPr>
        <p:spPr>
          <a:xfrm rot="20858234">
            <a:off x="2942423" y="2855601"/>
            <a:ext cx="3182276" cy="2202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Toegang tot GFD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Poster huisapotheker uithangen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Digitale kanalen: tekst plaatsen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Kies een testpatiënt en definieer een doelgroep.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Kies een Huisapotheker verantwoordelijke </a:t>
            </a:r>
          </a:p>
          <a:p>
            <a:endParaRPr lang="nl-BE" sz="1714" dirty="0">
              <a:latin typeface="Franklin Gothic Medium Cond" panose="020B0606030402020204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 rot="20858234">
            <a:off x="5166847" y="2311543"/>
            <a:ext cx="755672" cy="88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6578" indent="-326578">
              <a:buFont typeface="Wingdings" panose="05000000000000000000" pitchFamily="2" charset="2"/>
              <a:buChar char="q"/>
            </a:pPr>
            <a:endParaRPr lang="nl-BE" sz="1714" dirty="0">
              <a:latin typeface="Franklin Gothic Medium Cond" panose="020B0606030402020204" pitchFamily="34" charset="0"/>
            </a:endParaRP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  <a:p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</p:txBody>
      </p:sp>
      <p:sp>
        <p:nvSpPr>
          <p:cNvPr id="9" name="Tekstvak 8"/>
          <p:cNvSpPr txBox="1"/>
          <p:nvPr/>
        </p:nvSpPr>
        <p:spPr>
          <a:xfrm rot="20858234">
            <a:off x="4522920" y="2176213"/>
            <a:ext cx="1676744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24" i="1" dirty="0">
                <a:latin typeface="Franklin Gothic Medium Cond" panose="020B0606030402020204" pitchFamily="34" charset="0"/>
              </a:rPr>
              <a:t>In mijn software</a:t>
            </a:r>
          </a:p>
        </p:txBody>
      </p:sp>
    </p:spTree>
    <p:extLst>
      <p:ext uri="{BB962C8B-B14F-4D97-AF65-F5344CB8AC3E}">
        <p14:creationId xmlns:p14="http://schemas.microsoft.com/office/powerpoint/2010/main" val="394484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83808" y="609600"/>
            <a:ext cx="8058356" cy="1173503"/>
          </a:xfrm>
        </p:spPr>
        <p:txBody>
          <a:bodyPr>
            <a:normAutofit fontScale="90000"/>
          </a:bodyPr>
          <a:lstStyle/>
          <a:p>
            <a:r>
              <a:rPr lang="nl-BE" dirty="0"/>
              <a:t>4</a:t>
            </a:r>
            <a:r>
              <a:rPr lang="nl-BE" dirty="0" smtClean="0"/>
              <a:t>. Haal de patiënt (nu al) aan boord</a:t>
            </a:r>
            <a:br>
              <a:rPr lang="nl-BE" dirty="0" smtClean="0"/>
            </a:br>
            <a:r>
              <a:rPr lang="nl-BE" dirty="0" smtClean="0"/>
              <a:t>    </a:t>
            </a:r>
            <a:r>
              <a:rPr lang="nl-BE" sz="2571" dirty="0"/>
              <a:t>Geïnformeerde toestemming en therapeutische relatie </a:t>
            </a: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9" name="Picture 2" descr="Afbeeldingsresultaat voor step by ste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37" r="60109" b="-1"/>
          <a:stretch/>
        </p:blipFill>
        <p:spPr bwMode="auto">
          <a:xfrm rot="7722047">
            <a:off x="8368412" y="1548722"/>
            <a:ext cx="2765228" cy="170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2420" y="2404522"/>
            <a:ext cx="1071941" cy="160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6" name="Picture 2" descr="Afbeeldingsresultaat voor eenlij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323" y="5772748"/>
            <a:ext cx="2541458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7421" y="2447432"/>
            <a:ext cx="1556705" cy="156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5" name="Rechte verbindingslijn met pijl 14"/>
          <p:cNvCxnSpPr/>
          <p:nvPr/>
        </p:nvCxnSpPr>
        <p:spPr>
          <a:xfrm flipH="1">
            <a:off x="5217382" y="3235243"/>
            <a:ext cx="782799" cy="0"/>
          </a:xfrm>
          <a:prstGeom prst="straightConnector1">
            <a:avLst/>
          </a:prstGeom>
          <a:ln w="57150">
            <a:solidFill>
              <a:srgbClr val="006443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hthoek 2"/>
          <p:cNvSpPr/>
          <p:nvPr/>
        </p:nvSpPr>
        <p:spPr>
          <a:xfrm>
            <a:off x="1569783" y="68627"/>
            <a:ext cx="9052434" cy="6309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714"/>
          </a:p>
        </p:txBody>
      </p:sp>
    </p:spTree>
    <p:extLst>
      <p:ext uri="{BB962C8B-B14F-4D97-AF65-F5344CB8AC3E}">
        <p14:creationId xmlns:p14="http://schemas.microsoft.com/office/powerpoint/2010/main" val="373901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694341" y="6368946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9" name="Picture 2" descr="Afbeeldingsresultaat voor step by ste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37" r="60109" b="-1"/>
          <a:stretch/>
        </p:blipFill>
        <p:spPr bwMode="auto">
          <a:xfrm rot="7722047">
            <a:off x="8368412" y="1548722"/>
            <a:ext cx="2765228" cy="170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3519" y="4698535"/>
            <a:ext cx="1300238" cy="130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7651" y="3233500"/>
            <a:ext cx="1241273" cy="21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1294" y="2754226"/>
            <a:ext cx="1242786" cy="21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8199" y="2274953"/>
            <a:ext cx="1241273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6389" y="1157655"/>
            <a:ext cx="825500" cy="72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3591" y="1794167"/>
            <a:ext cx="1241274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9603" y="2274952"/>
            <a:ext cx="1244297" cy="232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1627" y="1801726"/>
            <a:ext cx="1244297" cy="232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1" name="Freeform 14"/>
          <p:cNvSpPr>
            <a:spLocks/>
          </p:cNvSpPr>
          <p:nvPr/>
        </p:nvSpPr>
        <p:spPr bwMode="auto">
          <a:xfrm>
            <a:off x="5614222" y="4328120"/>
            <a:ext cx="402167" cy="243416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285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nl-NL" sz="1714"/>
          </a:p>
        </p:txBody>
      </p:sp>
      <p:sp>
        <p:nvSpPr>
          <p:cNvPr id="22" name="Freeform 15"/>
          <p:cNvSpPr>
            <a:spLocks/>
          </p:cNvSpPr>
          <p:nvPr/>
        </p:nvSpPr>
        <p:spPr bwMode="auto">
          <a:xfrm>
            <a:off x="4358444" y="4130152"/>
            <a:ext cx="400655" cy="24341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285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nl-NL" sz="1714"/>
          </a:p>
        </p:txBody>
      </p:sp>
      <p:sp>
        <p:nvSpPr>
          <p:cNvPr id="23" name="Freeform 16"/>
          <p:cNvSpPr>
            <a:spLocks/>
          </p:cNvSpPr>
          <p:nvPr/>
        </p:nvSpPr>
        <p:spPr bwMode="auto">
          <a:xfrm>
            <a:off x="4122545" y="3886642"/>
            <a:ext cx="400654" cy="24341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285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nl-NL" sz="1714"/>
          </a:p>
        </p:txBody>
      </p:sp>
      <p:pic>
        <p:nvPicPr>
          <p:cNvPr id="24" name="Picture 1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9055" y="3242571"/>
            <a:ext cx="1245810" cy="232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9" name="Picture 2" descr="Afbeeldingsresultaat voor eenlij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932" y="5766307"/>
            <a:ext cx="2541458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6305" y="2754226"/>
            <a:ext cx="1244298" cy="232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" name="Freeform 20"/>
          <p:cNvSpPr>
            <a:spLocks/>
          </p:cNvSpPr>
          <p:nvPr/>
        </p:nvSpPr>
        <p:spPr bwMode="auto">
          <a:xfrm>
            <a:off x="5854615" y="4568512"/>
            <a:ext cx="402167" cy="24341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285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nl-NL" sz="1714"/>
          </a:p>
        </p:txBody>
      </p:sp>
      <p:pic>
        <p:nvPicPr>
          <p:cNvPr id="27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5210" y="1408630"/>
            <a:ext cx="1201965" cy="200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8" name="Rechthoek 37"/>
          <p:cNvSpPr/>
          <p:nvPr/>
        </p:nvSpPr>
        <p:spPr>
          <a:xfrm>
            <a:off x="1569783" y="68627"/>
            <a:ext cx="9052434" cy="6309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714"/>
          </a:p>
        </p:txBody>
      </p:sp>
      <p:pic>
        <p:nvPicPr>
          <p:cNvPr id="28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3710" y="1482714"/>
            <a:ext cx="1649489" cy="145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9" name="Picture 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4206" y="4031879"/>
            <a:ext cx="1637393" cy="73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" name="Picture 2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1468" y="4668391"/>
            <a:ext cx="1085548" cy="51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" name="Picture 2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6079" y="3339333"/>
            <a:ext cx="1081011" cy="64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2" name="Picture 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0614" y="1623321"/>
            <a:ext cx="1071941" cy="160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" name="Freeform 28"/>
          <p:cNvSpPr>
            <a:spLocks/>
          </p:cNvSpPr>
          <p:nvPr/>
        </p:nvSpPr>
        <p:spPr bwMode="auto">
          <a:xfrm>
            <a:off x="7516198" y="5049297"/>
            <a:ext cx="402167" cy="24341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285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nl-NL" sz="1714"/>
          </a:p>
        </p:txBody>
      </p:sp>
      <p:sp>
        <p:nvSpPr>
          <p:cNvPr id="34" name="Freeform 29"/>
          <p:cNvSpPr>
            <a:spLocks/>
          </p:cNvSpPr>
          <p:nvPr/>
        </p:nvSpPr>
        <p:spPr bwMode="auto">
          <a:xfrm>
            <a:off x="7286389" y="4805882"/>
            <a:ext cx="400654" cy="243416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285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nl-NL" sz="1714"/>
          </a:p>
        </p:txBody>
      </p:sp>
      <p:sp>
        <p:nvSpPr>
          <p:cNvPr id="35" name="Tekstvak 34"/>
          <p:cNvSpPr txBox="1"/>
          <p:nvPr/>
        </p:nvSpPr>
        <p:spPr>
          <a:xfrm>
            <a:off x="4386824" y="1752519"/>
            <a:ext cx="1595822" cy="619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714" dirty="0">
                <a:latin typeface="+mj-lt"/>
              </a:rPr>
              <a:t>Therapeutische </a:t>
            </a:r>
            <a:br>
              <a:rPr lang="nl-NL" sz="1714" dirty="0">
                <a:latin typeface="+mj-lt"/>
              </a:rPr>
            </a:br>
            <a:r>
              <a:rPr lang="nl-NL" sz="1714" dirty="0">
                <a:latin typeface="+mj-lt"/>
              </a:rPr>
              <a:t>relatie/link</a:t>
            </a:r>
          </a:p>
        </p:txBody>
      </p:sp>
      <p:sp>
        <p:nvSpPr>
          <p:cNvPr id="36" name="Rechthoek 35"/>
          <p:cNvSpPr/>
          <p:nvPr/>
        </p:nvSpPr>
        <p:spPr>
          <a:xfrm>
            <a:off x="2870114" y="1097312"/>
            <a:ext cx="3048000" cy="4325427"/>
          </a:xfrm>
          <a:prstGeom prst="rect">
            <a:avLst/>
          </a:prstGeom>
          <a:noFill/>
          <a:ln w="57150">
            <a:solidFill>
              <a:srgbClr val="FBBB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714"/>
          </a:p>
        </p:txBody>
      </p:sp>
    </p:spTree>
    <p:extLst>
      <p:ext uri="{BB962C8B-B14F-4D97-AF65-F5344CB8AC3E}">
        <p14:creationId xmlns:p14="http://schemas.microsoft.com/office/powerpoint/2010/main" val="404168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569784" y="566126"/>
            <a:ext cx="8058452" cy="762000"/>
          </a:xfrm>
        </p:spPr>
        <p:txBody>
          <a:bodyPr>
            <a:normAutofit fontScale="90000"/>
          </a:bodyPr>
          <a:lstStyle/>
          <a:p>
            <a:r>
              <a:rPr lang="nl-BE" dirty="0"/>
              <a:t>4</a:t>
            </a:r>
            <a:r>
              <a:rPr lang="nl-BE" dirty="0" smtClean="0"/>
              <a:t>. Patiënt aan boord: </a:t>
            </a:r>
            <a:r>
              <a:rPr lang="nl-BE" sz="2571" dirty="0">
                <a:solidFill>
                  <a:srgbClr val="45BEBC"/>
                </a:solidFill>
              </a:rPr>
              <a:t>geïnformeerde toestemming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286"/>
              </a:spcAft>
            </a:pPr>
            <a:r>
              <a:rPr lang="nl-NL" dirty="0" smtClean="0"/>
              <a:t>Eénmalige registratie – ‘</a:t>
            </a:r>
            <a:r>
              <a:rPr lang="nl-NL" dirty="0" err="1" smtClean="0"/>
              <a:t>opt</a:t>
            </a:r>
            <a:r>
              <a:rPr lang="nl-NL" dirty="0" smtClean="0"/>
              <a:t>-in’</a:t>
            </a:r>
          </a:p>
          <a:p>
            <a:pPr>
              <a:spcBef>
                <a:spcPts val="0"/>
              </a:spcBef>
              <a:spcAft>
                <a:spcPts val="1143"/>
              </a:spcAft>
            </a:pPr>
            <a:r>
              <a:rPr lang="nl-NL" dirty="0"/>
              <a:t>Normale procedure</a:t>
            </a:r>
          </a:p>
          <a:p>
            <a:pPr lvl="1">
              <a:spcBef>
                <a:spcPts val="0"/>
              </a:spcBef>
              <a:spcAft>
                <a:spcPts val="571"/>
              </a:spcAft>
            </a:pPr>
            <a:r>
              <a:rPr lang="nl-NL" dirty="0"/>
              <a:t>Via </a:t>
            </a:r>
            <a:r>
              <a:rPr lang="nl-NL" dirty="0">
                <a:hlinkClick r:id="rId3"/>
              </a:rPr>
              <a:t>www.patientconsent.be</a:t>
            </a:r>
            <a:r>
              <a:rPr lang="nl-NL" dirty="0"/>
              <a:t> of in de </a:t>
            </a:r>
            <a:r>
              <a:rPr lang="nl-NL" dirty="0" err="1"/>
              <a:t>PatientHealth</a:t>
            </a:r>
            <a:r>
              <a:rPr lang="nl-NL" dirty="0"/>
              <a:t> Viewer</a:t>
            </a:r>
            <a:br>
              <a:rPr lang="nl-NL" dirty="0"/>
            </a:br>
            <a:r>
              <a:rPr lang="nl-NL" dirty="0"/>
              <a:t>met je </a:t>
            </a:r>
            <a:r>
              <a:rPr lang="nl-NL" dirty="0" err="1"/>
              <a:t>eID</a:t>
            </a:r>
            <a:r>
              <a:rPr lang="nl-NL" dirty="0"/>
              <a:t> + kaartlezer + PIN code</a:t>
            </a:r>
          </a:p>
          <a:p>
            <a:pPr>
              <a:spcBef>
                <a:spcPts val="0"/>
              </a:spcBef>
              <a:spcAft>
                <a:spcPts val="2286"/>
              </a:spcAft>
            </a:pPr>
            <a:r>
              <a:rPr lang="nl-NL" dirty="0" smtClean="0"/>
              <a:t>Vereenvoudigde procedure</a:t>
            </a:r>
            <a:r>
              <a:rPr lang="nl-NL" dirty="0"/>
              <a:t> </a:t>
            </a:r>
            <a:r>
              <a:rPr lang="nl-NL" sz="1524" dirty="0"/>
              <a:t>(arts, apotheker, ZH of ziekenfonds)</a:t>
            </a:r>
          </a:p>
          <a:p>
            <a:pPr marL="0" indent="0">
              <a:buNone/>
            </a:pPr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huisapotheker</a:t>
            </a:r>
            <a:endParaRPr lang="nl-NL" dirty="0"/>
          </a:p>
        </p:txBody>
      </p:sp>
      <p:pic>
        <p:nvPicPr>
          <p:cNvPr id="7" name="Picture 2" descr="Afbeeldingsresultaat voor eenlij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5837999"/>
            <a:ext cx="2541458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1569783" y="68627"/>
            <a:ext cx="9052434" cy="6309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714"/>
          </a:p>
        </p:txBody>
      </p:sp>
      <p:sp>
        <p:nvSpPr>
          <p:cNvPr id="10" name="Tijdelijke aanduiding voor voettekst 4"/>
          <p:cNvSpPr txBox="1">
            <a:spLocks/>
          </p:cNvSpPr>
          <p:nvPr/>
        </p:nvSpPr>
        <p:spPr>
          <a:xfrm>
            <a:off x="4678703" y="6501495"/>
            <a:ext cx="3124880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87086" tIns="43543" rIns="87086" bIns="43543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6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200">
                <a:solidFill>
                  <a:schemeClr val="bg1"/>
                </a:solidFill>
              </a:rPr>
              <a:t>De huisapotheker</a:t>
            </a:r>
            <a:endParaRPr lang="nl-N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88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/>
          <a:srcRect t="10080" r="53223" b="33992"/>
          <a:stretch/>
        </p:blipFill>
        <p:spPr>
          <a:xfrm>
            <a:off x="2324152" y="789152"/>
            <a:ext cx="6789326" cy="456608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8" name="Picture 2" descr="Afbeeldingsresultaat voor step by ste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37" r="60109" b="-1"/>
          <a:stretch/>
        </p:blipFill>
        <p:spPr bwMode="auto">
          <a:xfrm rot="7722047">
            <a:off x="8368412" y="1548722"/>
            <a:ext cx="2765228" cy="170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fbeeldingsresultaat voor eenlij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48" y="5745899"/>
            <a:ext cx="2541458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hoek 9"/>
          <p:cNvSpPr/>
          <p:nvPr/>
        </p:nvSpPr>
        <p:spPr>
          <a:xfrm>
            <a:off x="1878389" y="158466"/>
            <a:ext cx="8435223" cy="61035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714"/>
          </a:p>
        </p:txBody>
      </p:sp>
      <p:sp>
        <p:nvSpPr>
          <p:cNvPr id="11" name="Tijdelijke aanduiding voor voettekst 4"/>
          <p:cNvSpPr txBox="1">
            <a:spLocks/>
          </p:cNvSpPr>
          <p:nvPr/>
        </p:nvSpPr>
        <p:spPr>
          <a:xfrm>
            <a:off x="4381524" y="6411795"/>
            <a:ext cx="3124880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87086" tIns="43543" rIns="87086" bIns="43543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6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200">
                <a:solidFill>
                  <a:schemeClr val="bg1"/>
                </a:solidFill>
              </a:rPr>
              <a:t>De huisapotheker</a:t>
            </a:r>
            <a:endParaRPr lang="nl-N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20170105 PHV hom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57" y="617259"/>
            <a:ext cx="6926484" cy="4453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Afbeeldingsresultaat voor eenlij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627" y="5657820"/>
            <a:ext cx="2541458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fbeeldingsresultaat voor step by ste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37" r="60109" b="-1"/>
          <a:stretch/>
        </p:blipFill>
        <p:spPr bwMode="auto">
          <a:xfrm rot="7722047">
            <a:off x="8368412" y="1548722"/>
            <a:ext cx="2765228" cy="170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/>
          <p:cNvSpPr/>
          <p:nvPr/>
        </p:nvSpPr>
        <p:spPr>
          <a:xfrm>
            <a:off x="1498038" y="102917"/>
            <a:ext cx="8366644" cy="60349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714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30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3519" y="4422126"/>
            <a:ext cx="1300238" cy="130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7651" y="2957091"/>
            <a:ext cx="1241273" cy="21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1294" y="2477816"/>
            <a:ext cx="1242786" cy="21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8199" y="1998543"/>
            <a:ext cx="1241273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6389" y="881245"/>
            <a:ext cx="825500" cy="72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3591" y="1517757"/>
            <a:ext cx="1241274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9603" y="1998543"/>
            <a:ext cx="1244297" cy="232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1627" y="1525317"/>
            <a:ext cx="1244297" cy="232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1" name="Freeform 14"/>
          <p:cNvSpPr>
            <a:spLocks/>
          </p:cNvSpPr>
          <p:nvPr/>
        </p:nvSpPr>
        <p:spPr bwMode="auto">
          <a:xfrm>
            <a:off x="5614222" y="4051710"/>
            <a:ext cx="402167" cy="243416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285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nl-NL" sz="1714"/>
          </a:p>
        </p:txBody>
      </p:sp>
      <p:sp>
        <p:nvSpPr>
          <p:cNvPr id="22" name="Freeform 15"/>
          <p:cNvSpPr>
            <a:spLocks/>
          </p:cNvSpPr>
          <p:nvPr/>
        </p:nvSpPr>
        <p:spPr bwMode="auto">
          <a:xfrm>
            <a:off x="4358444" y="3853743"/>
            <a:ext cx="400655" cy="24341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285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nl-NL" sz="1714"/>
          </a:p>
        </p:txBody>
      </p:sp>
      <p:sp>
        <p:nvSpPr>
          <p:cNvPr id="23" name="Freeform 16"/>
          <p:cNvSpPr>
            <a:spLocks/>
          </p:cNvSpPr>
          <p:nvPr/>
        </p:nvSpPr>
        <p:spPr bwMode="auto">
          <a:xfrm>
            <a:off x="4122545" y="3610232"/>
            <a:ext cx="400654" cy="24341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285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nl-NL" sz="1714"/>
          </a:p>
        </p:txBody>
      </p:sp>
      <p:pic>
        <p:nvPicPr>
          <p:cNvPr id="24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9055" y="2966162"/>
            <a:ext cx="1245810" cy="232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5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6305" y="2477817"/>
            <a:ext cx="1244298" cy="2320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" name="Freeform 20"/>
          <p:cNvSpPr>
            <a:spLocks/>
          </p:cNvSpPr>
          <p:nvPr/>
        </p:nvSpPr>
        <p:spPr bwMode="auto">
          <a:xfrm>
            <a:off x="5854615" y="4292102"/>
            <a:ext cx="402167" cy="24341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285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nl-NL" sz="1714"/>
          </a:p>
        </p:txBody>
      </p:sp>
      <p:pic>
        <p:nvPicPr>
          <p:cNvPr id="27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5210" y="1132221"/>
            <a:ext cx="1201965" cy="200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8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3710" y="1206305"/>
            <a:ext cx="1649489" cy="145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9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4206" y="3755470"/>
            <a:ext cx="1637393" cy="73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" name="Picture 2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1468" y="4391981"/>
            <a:ext cx="1085548" cy="51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1" name="Picture 2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6079" y="3062924"/>
            <a:ext cx="1081011" cy="64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2" name="Picture 2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0614" y="1346911"/>
            <a:ext cx="1071941" cy="160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3" name="Freeform 28"/>
          <p:cNvSpPr>
            <a:spLocks/>
          </p:cNvSpPr>
          <p:nvPr/>
        </p:nvSpPr>
        <p:spPr bwMode="auto">
          <a:xfrm>
            <a:off x="7516198" y="4772888"/>
            <a:ext cx="402167" cy="24341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285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nl-NL" sz="1714"/>
          </a:p>
        </p:txBody>
      </p:sp>
      <p:sp>
        <p:nvSpPr>
          <p:cNvPr id="34" name="Freeform 29"/>
          <p:cNvSpPr>
            <a:spLocks/>
          </p:cNvSpPr>
          <p:nvPr/>
        </p:nvSpPr>
        <p:spPr bwMode="auto">
          <a:xfrm>
            <a:off x="7286389" y="4529472"/>
            <a:ext cx="400654" cy="243416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800" y="0"/>
                </a:lnTo>
                <a:lnTo>
                  <a:pt x="10800" y="21600"/>
                </a:lnTo>
                <a:lnTo>
                  <a:pt x="21600" y="21600"/>
                </a:lnTo>
              </a:path>
            </a:pathLst>
          </a:custGeom>
          <a:noFill/>
          <a:ln w="28575">
            <a:solidFill>
              <a:srgbClr val="7F7F7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nl-NL" sz="1714"/>
          </a:p>
        </p:txBody>
      </p:sp>
      <p:sp>
        <p:nvSpPr>
          <p:cNvPr id="35" name="Tekstvak 34"/>
          <p:cNvSpPr txBox="1"/>
          <p:nvPr/>
        </p:nvSpPr>
        <p:spPr>
          <a:xfrm>
            <a:off x="4386824" y="1476109"/>
            <a:ext cx="1595822" cy="6199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1714" dirty="0">
                <a:latin typeface="+mj-lt"/>
              </a:rPr>
              <a:t>Therapeutische </a:t>
            </a:r>
            <a:br>
              <a:rPr lang="nl-NL" sz="1714" dirty="0">
                <a:latin typeface="+mj-lt"/>
              </a:rPr>
            </a:br>
            <a:r>
              <a:rPr lang="nl-NL" sz="1714" dirty="0">
                <a:solidFill>
                  <a:srgbClr val="FF0000"/>
                </a:solidFill>
                <a:latin typeface="+mj-lt"/>
              </a:rPr>
              <a:t>relatie/link</a:t>
            </a:r>
          </a:p>
        </p:txBody>
      </p:sp>
      <p:sp>
        <p:nvSpPr>
          <p:cNvPr id="36" name="Rechthoek 35"/>
          <p:cNvSpPr/>
          <p:nvPr/>
        </p:nvSpPr>
        <p:spPr>
          <a:xfrm>
            <a:off x="2870114" y="820903"/>
            <a:ext cx="3048000" cy="4325427"/>
          </a:xfrm>
          <a:prstGeom prst="rect">
            <a:avLst/>
          </a:prstGeom>
          <a:noFill/>
          <a:ln w="57150">
            <a:solidFill>
              <a:srgbClr val="FBBB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714"/>
          </a:p>
        </p:txBody>
      </p:sp>
      <p:pic>
        <p:nvPicPr>
          <p:cNvPr id="37" name="Picture 2" descr="Afbeeldingsresultaat voor step by step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37" r="60109" b="-1"/>
          <a:stretch/>
        </p:blipFill>
        <p:spPr bwMode="auto">
          <a:xfrm rot="7722047">
            <a:off x="8368412" y="1548722"/>
            <a:ext cx="2765228" cy="170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Afbeeldingsresultaat voor eenlij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368" y="5913532"/>
            <a:ext cx="2541458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hthoek 38"/>
          <p:cNvSpPr/>
          <p:nvPr/>
        </p:nvSpPr>
        <p:spPr>
          <a:xfrm>
            <a:off x="1569783" y="68627"/>
            <a:ext cx="9052434" cy="6309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714"/>
          </a:p>
        </p:txBody>
      </p:sp>
      <p:sp>
        <p:nvSpPr>
          <p:cNvPr id="40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51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1724890" y="589294"/>
            <a:ext cx="8058452" cy="762000"/>
          </a:xfrm>
          <a:prstGeom prst="rect">
            <a:avLst/>
          </a:prstGeom>
        </p:spPr>
        <p:txBody>
          <a:bodyPr vert="horz" lIns="87086" tIns="43543" rIns="87086" bIns="43543" rtlCol="0" anchor="t">
            <a:normAutofit fontScale="97500"/>
          </a:bodyPr>
          <a:lstStyle>
            <a:lvl1pPr algn="l" defTabSz="480060" rtl="0" eaLnBrk="1" latinLnBrk="0" hangingPunct="1">
              <a:spcBef>
                <a:spcPct val="0"/>
              </a:spcBef>
              <a:buNone/>
              <a:defRPr sz="378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BE" sz="3905" dirty="0">
                <a:solidFill>
                  <a:schemeClr val="tx1"/>
                </a:solidFill>
              </a:rPr>
              <a:t>4. Patiënt aan boord: </a:t>
            </a:r>
            <a:r>
              <a:rPr lang="nl-BE" sz="2381" dirty="0">
                <a:solidFill>
                  <a:srgbClr val="45BEBC"/>
                </a:solidFill>
              </a:rPr>
              <a:t>therapeutische relatie/link</a:t>
            </a:r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2083807" y="1508788"/>
            <a:ext cx="7166830" cy="4532577"/>
          </a:xfrm>
          <a:prstGeom prst="rect">
            <a:avLst/>
          </a:prstGeom>
        </p:spPr>
        <p:txBody>
          <a:bodyPr vert="horz" lIns="87086" tIns="43543" rIns="87086" bIns="43543" rtlCol="0">
            <a:normAutofit/>
          </a:bodyPr>
          <a:lstStyle>
            <a:lvl1pPr marL="269875" indent="-269875" algn="l" defTabSz="480060" rtl="0" eaLnBrk="1" latinLnBrk="0" hangingPunct="1"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1463" algn="l" defTabSz="480060" rtl="0" eaLnBrk="1" latinLnBrk="0" hangingPunct="1"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260350" algn="l" defTabSz="480060" rtl="0" eaLnBrk="1" latinLnBrk="0" hangingPunct="1"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4738" indent="-271463" algn="l" defTabSz="480060" rtl="0" eaLnBrk="1" latinLnBrk="0" hangingPunct="1"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6200" indent="-271463" algn="l" defTabSz="480060" rtl="0" eaLnBrk="1" latinLnBrk="0" hangingPunct="1"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40330" indent="-240030" algn="l" defTabSz="480060" rtl="0" eaLnBrk="1" latinLnBrk="0" hangingPunct="1"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6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120390" indent="-240030" algn="l" defTabSz="480060" rtl="0" eaLnBrk="1" latinLnBrk="0" hangingPunct="1"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6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600450" indent="-240030" algn="l" defTabSz="480060" rtl="0" eaLnBrk="1" latinLnBrk="0" hangingPunct="1"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6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080510" indent="-240030" algn="l" defTabSz="480060" rtl="0" eaLnBrk="1" latinLnBrk="0" hangingPunct="1">
              <a:spcBef>
                <a:spcPts val="10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6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2286"/>
              </a:spcAft>
            </a:pPr>
            <a:r>
              <a:rPr lang="nl-NL" sz="2286" dirty="0">
                <a:solidFill>
                  <a:srgbClr val="FBBB13"/>
                </a:solidFill>
              </a:rPr>
              <a:t>Automatisch</a:t>
            </a:r>
            <a:r>
              <a:rPr lang="nl-NL" sz="2286" dirty="0"/>
              <a:t> een therapeutische relatie met je patiënt indien:</a:t>
            </a:r>
          </a:p>
          <a:p>
            <a:pPr lvl="1">
              <a:spcBef>
                <a:spcPts val="0"/>
              </a:spcBef>
              <a:spcAft>
                <a:spcPts val="2286"/>
              </a:spcAft>
            </a:pPr>
            <a:r>
              <a:rPr lang="nl-NL" sz="1905" dirty="0" err="1"/>
              <a:t>Inlezing</a:t>
            </a:r>
            <a:r>
              <a:rPr lang="nl-NL" sz="1905" dirty="0"/>
              <a:t> </a:t>
            </a:r>
            <a:r>
              <a:rPr lang="nl-NL" sz="1905" dirty="0" err="1"/>
              <a:t>eID</a:t>
            </a:r>
            <a:r>
              <a:rPr lang="nl-NL" sz="1905" dirty="0"/>
              <a:t> </a:t>
            </a:r>
          </a:p>
          <a:p>
            <a:pPr lvl="1">
              <a:spcBef>
                <a:spcPts val="0"/>
              </a:spcBef>
              <a:spcAft>
                <a:spcPts val="2286"/>
              </a:spcAft>
            </a:pPr>
            <a:r>
              <a:rPr lang="nl-NL" sz="1905" dirty="0"/>
              <a:t>Aflevering van een geneesmiddel op naam </a:t>
            </a:r>
          </a:p>
          <a:p>
            <a:pPr lvl="1">
              <a:spcBef>
                <a:spcPts val="0"/>
              </a:spcBef>
              <a:spcAft>
                <a:spcPts val="2286"/>
              </a:spcAft>
            </a:pPr>
            <a:r>
              <a:rPr lang="nl-NL" sz="1905" dirty="0"/>
              <a:t>Therapeutische relatie heeft een duur van 15 maand</a:t>
            </a:r>
          </a:p>
          <a:p>
            <a:pPr marL="0" indent="0">
              <a:buNone/>
            </a:pPr>
            <a:endParaRPr lang="nl-BE" sz="2286" dirty="0"/>
          </a:p>
        </p:txBody>
      </p:sp>
      <p:pic>
        <p:nvPicPr>
          <p:cNvPr id="10" name="Picture 2" descr="Afbeeldingsresultaat voor step by ste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37" r="60109" b="-1"/>
          <a:stretch/>
        </p:blipFill>
        <p:spPr bwMode="auto">
          <a:xfrm rot="7722047">
            <a:off x="8368412" y="1548722"/>
            <a:ext cx="2765228" cy="170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Afbeeldingsresultaat voor eenlij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293" y="5718805"/>
            <a:ext cx="2541458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hoek 11"/>
          <p:cNvSpPr/>
          <p:nvPr/>
        </p:nvSpPr>
        <p:spPr>
          <a:xfrm>
            <a:off x="1569783" y="68627"/>
            <a:ext cx="9052434" cy="6309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714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83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44099" y="500062"/>
            <a:ext cx="7985806" cy="1325563"/>
          </a:xfrm>
        </p:spPr>
        <p:txBody>
          <a:bodyPr>
            <a:normAutofit fontScale="90000"/>
          </a:bodyPr>
          <a:lstStyle/>
          <a:p>
            <a:r>
              <a:rPr lang="nl-BE" sz="4191" b="1" dirty="0">
                <a:solidFill>
                  <a:srgbClr val="002060"/>
                </a:solidFill>
              </a:rPr>
              <a:t>Masterclass: Het medicatieschema: hoe farmacokinetiek &amp; -dynamiek u helpt</a:t>
            </a:r>
            <a:r>
              <a:rPr lang="nl-BE" dirty="0"/>
              <a:t/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70050" y="1714525"/>
            <a:ext cx="5722697" cy="4046164"/>
          </a:xfrm>
        </p:spPr>
        <p:txBody>
          <a:bodyPr>
            <a:normAutofit/>
          </a:bodyPr>
          <a:lstStyle/>
          <a:p>
            <a:pPr fontAlgn="base"/>
            <a:endParaRPr lang="nl-BE" b="1" u="sng" dirty="0" smtClean="0"/>
          </a:p>
          <a:p>
            <a:pPr fontAlgn="base"/>
            <a:r>
              <a:rPr lang="nl-BE" sz="2286" dirty="0"/>
              <a:t>Gegeven door Dr. </a:t>
            </a:r>
            <a:r>
              <a:rPr lang="nl-BE" sz="2286" dirty="0" err="1"/>
              <a:t>Apo</a:t>
            </a:r>
            <a:r>
              <a:rPr lang="nl-BE" sz="2286" dirty="0"/>
              <a:t>. Eline </a:t>
            </a:r>
            <a:r>
              <a:rPr lang="nl-BE" sz="2286" dirty="0" err="1"/>
              <a:t>Tommelein</a:t>
            </a:r>
            <a:endParaRPr lang="nl-BE" sz="2286" dirty="0"/>
          </a:p>
          <a:p>
            <a:pPr fontAlgn="base"/>
            <a:r>
              <a:rPr lang="nl-BE" sz="2286" dirty="0" err="1"/>
              <a:t>Kleinschaling</a:t>
            </a:r>
            <a:r>
              <a:rPr lang="nl-BE" sz="2286" dirty="0"/>
              <a:t>, interactief, persoonlijke aanpak</a:t>
            </a:r>
          </a:p>
          <a:p>
            <a:pPr fontAlgn="base"/>
            <a:r>
              <a:rPr lang="nl-BE" sz="2286" dirty="0"/>
              <a:t>1 lessenreeks bestaat uit 2 avonden</a:t>
            </a:r>
          </a:p>
          <a:p>
            <a:pPr fontAlgn="base"/>
            <a:endParaRPr lang="nl-BE" sz="2286" b="1" u="sng" dirty="0"/>
          </a:p>
          <a:p>
            <a:pPr fontAlgn="base"/>
            <a:r>
              <a:rPr lang="nl-BE" sz="1714" b="1" u="sng" dirty="0"/>
              <a:t>Accreditatie:</a:t>
            </a:r>
            <a:r>
              <a:rPr lang="nl-BE" sz="1714" dirty="0"/>
              <a:t> Deze cursus is geaccrediteerd voor apothekers (10 accreditatiepunten in domein A)</a:t>
            </a: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>
          <a:solidFill>
            <a:srgbClr val="002060"/>
          </a:solidFill>
          <a:ln>
            <a:solidFill>
              <a:srgbClr val="002060"/>
            </a:solidFill>
          </a:ln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99" y="1923321"/>
            <a:ext cx="1814286" cy="18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1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Je hebt maar één geïnformeerde toestemming … !</a:t>
            </a:r>
          </a:p>
          <a:p>
            <a:r>
              <a:rPr lang="nl-BE" dirty="0" smtClean="0"/>
              <a:t>Je kan meerdere therapeutische relaties hebben … !  </a:t>
            </a:r>
            <a:endParaRPr lang="nl-BE" dirty="0"/>
          </a:p>
        </p:txBody>
      </p:sp>
      <p:pic>
        <p:nvPicPr>
          <p:cNvPr id="2050" name="Picture 2" descr="Afbeeldingsresultaat voor network peop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90"/>
          <a:stretch/>
        </p:blipFill>
        <p:spPr bwMode="auto">
          <a:xfrm>
            <a:off x="4792999" y="2766242"/>
            <a:ext cx="4183323" cy="303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2030451" y="602467"/>
            <a:ext cx="8058452" cy="762000"/>
          </a:xfrm>
          <a:prstGeom prst="rect">
            <a:avLst/>
          </a:prstGeom>
        </p:spPr>
        <p:txBody>
          <a:bodyPr vert="horz" lIns="87086" tIns="43543" rIns="87086" bIns="43543" rtlCol="0" anchor="t">
            <a:normAutofit/>
          </a:bodyPr>
          <a:lstStyle>
            <a:lvl1pPr algn="l" defTabSz="480060" rtl="0" eaLnBrk="1" latinLnBrk="0" hangingPunct="1">
              <a:spcBef>
                <a:spcPct val="0"/>
              </a:spcBef>
              <a:buNone/>
              <a:defRPr sz="378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BE" sz="3810" dirty="0">
                <a:solidFill>
                  <a:schemeClr val="tx1"/>
                </a:solidFill>
              </a:rPr>
              <a:t>4. Patiënt aan boord</a:t>
            </a:r>
          </a:p>
        </p:txBody>
      </p:sp>
      <p:pic>
        <p:nvPicPr>
          <p:cNvPr id="11" name="Picture 2" descr="Afbeeldingsresultaat voor step by ste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37" r="60109" b="-1"/>
          <a:stretch/>
        </p:blipFill>
        <p:spPr bwMode="auto">
          <a:xfrm rot="7722047">
            <a:off x="8368412" y="1548722"/>
            <a:ext cx="2765228" cy="170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fbeeldingsresultaat voor eenlij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206" y="5772748"/>
            <a:ext cx="2541458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hoek 11"/>
          <p:cNvSpPr/>
          <p:nvPr/>
        </p:nvSpPr>
        <p:spPr>
          <a:xfrm>
            <a:off x="1569783" y="68627"/>
            <a:ext cx="9052434" cy="6309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714"/>
          </a:p>
        </p:txBody>
      </p:sp>
      <p:sp>
        <p:nvSpPr>
          <p:cNvPr id="13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6"/>
          <p:cNvSpPr>
            <a:spLocks/>
          </p:cNvSpPr>
          <p:nvPr/>
        </p:nvSpPr>
        <p:spPr bwMode="auto">
          <a:xfrm>
            <a:off x="2458357" y="2406952"/>
            <a:ext cx="4620381" cy="3023810"/>
          </a:xfrm>
          <a:prstGeom prst="ellipse">
            <a:avLst/>
          </a:prstGeom>
          <a:noFill/>
          <a:ln w="38100">
            <a:solidFill>
              <a:srgbClr val="0079A5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eaLnBrk="1" hangingPunct="1"/>
            <a:endParaRPr lang="nl-NL" sz="1714"/>
          </a:p>
        </p:txBody>
      </p:sp>
      <p:sp>
        <p:nvSpPr>
          <p:cNvPr id="7" name="Oval 7"/>
          <p:cNvSpPr>
            <a:spLocks/>
          </p:cNvSpPr>
          <p:nvPr/>
        </p:nvSpPr>
        <p:spPr bwMode="auto">
          <a:xfrm>
            <a:off x="5615214" y="1499810"/>
            <a:ext cx="4003524" cy="2757714"/>
          </a:xfrm>
          <a:prstGeom prst="ellipse">
            <a:avLst/>
          </a:prstGeom>
          <a:noFill/>
          <a:ln w="38100">
            <a:solidFill>
              <a:srgbClr val="92D05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eaLnBrk="1" hangingPunct="1"/>
            <a:endParaRPr lang="nl-NL" sz="1714"/>
          </a:p>
        </p:txBody>
      </p:sp>
      <p:sp>
        <p:nvSpPr>
          <p:cNvPr id="8" name="Rectangle 8"/>
          <p:cNvSpPr>
            <a:spLocks/>
          </p:cNvSpPr>
          <p:nvPr/>
        </p:nvSpPr>
        <p:spPr bwMode="auto">
          <a:xfrm>
            <a:off x="2999215" y="4257524"/>
            <a:ext cx="3481402" cy="79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 hangingPunct="1"/>
            <a:r>
              <a:rPr lang="nl-NL" sz="1714" dirty="0">
                <a:solidFill>
                  <a:srgbClr val="0079A5"/>
                </a:solidFill>
                <a:latin typeface="Calibri Bold" charset="0"/>
                <a:ea typeface="MS PGothic" charset="0"/>
                <a:cs typeface="MS PGothic" charset="0"/>
                <a:sym typeface="Calibri Bold" charset="0"/>
              </a:rPr>
              <a:t>Alle patiënten die hun geïnformeerde </a:t>
            </a:r>
          </a:p>
          <a:p>
            <a:pPr algn="ctr" eaLnBrk="1" hangingPunct="1"/>
            <a:r>
              <a:rPr lang="nl-NL" sz="1714" dirty="0">
                <a:solidFill>
                  <a:srgbClr val="0079A5"/>
                </a:solidFill>
                <a:latin typeface="Calibri Bold" charset="0"/>
                <a:ea typeface="MS PGothic" charset="0"/>
                <a:cs typeface="MS PGothic" charset="0"/>
                <a:sym typeface="Calibri Bold" charset="0"/>
              </a:rPr>
              <a:t>toestemming hebben gegeven</a:t>
            </a:r>
          </a:p>
          <a:p>
            <a:pPr algn="ctr" eaLnBrk="1" hangingPunct="1"/>
            <a:r>
              <a:rPr lang="nl-NL" sz="1714" dirty="0">
                <a:solidFill>
                  <a:srgbClr val="0079A5"/>
                </a:solidFill>
                <a:latin typeface="Calibri Bold" charset="0"/>
                <a:ea typeface="MS PGothic" charset="0"/>
                <a:cs typeface="MS PGothic" charset="0"/>
                <a:sym typeface="Calibri Bold" charset="0"/>
              </a:rPr>
              <a:t>(</a:t>
            </a:r>
            <a:r>
              <a:rPr lang="nl-NL" sz="1714" dirty="0">
                <a:solidFill>
                  <a:srgbClr val="FF0000"/>
                </a:solidFill>
                <a:latin typeface="Calibri Bold" charset="0"/>
                <a:ea typeface="MS PGothic" charset="0"/>
                <a:cs typeface="MS PGothic" charset="0"/>
                <a:sym typeface="Calibri Bold" charset="0"/>
              </a:rPr>
              <a:t>&gt;</a:t>
            </a:r>
            <a:r>
              <a:rPr lang="nl-NL" sz="1714" dirty="0">
                <a:solidFill>
                  <a:srgbClr val="0079A5"/>
                </a:solidFill>
                <a:latin typeface="Calibri Bold" charset="0"/>
                <a:ea typeface="MS PGothic" charset="0"/>
                <a:cs typeface="MS PGothic" charset="0"/>
                <a:sym typeface="Calibri Bold" charset="0"/>
              </a:rPr>
              <a:t>6 miljoen personen)</a:t>
            </a:r>
          </a:p>
        </p:txBody>
      </p:sp>
      <p:sp>
        <p:nvSpPr>
          <p:cNvPr id="9" name="Rectangle 9"/>
          <p:cNvSpPr>
            <a:spLocks/>
          </p:cNvSpPr>
          <p:nvPr/>
        </p:nvSpPr>
        <p:spPr bwMode="auto">
          <a:xfrm>
            <a:off x="6559660" y="2014670"/>
            <a:ext cx="2555636" cy="105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 hangingPunct="1"/>
            <a:r>
              <a:rPr lang="nl-NL" sz="1714" dirty="0">
                <a:solidFill>
                  <a:srgbClr val="92D050"/>
                </a:solidFill>
                <a:latin typeface="Calibri Bold" charset="0"/>
                <a:ea typeface="MS PGothic" charset="0"/>
                <a:cs typeface="MS PGothic" charset="0"/>
                <a:sym typeface="Calibri Bold" charset="0"/>
              </a:rPr>
              <a:t>De patiënten met wie ik zelf</a:t>
            </a:r>
          </a:p>
          <a:p>
            <a:pPr algn="ctr" eaLnBrk="1" hangingPunct="1"/>
            <a:r>
              <a:rPr lang="nl-NL" sz="1714" dirty="0">
                <a:solidFill>
                  <a:srgbClr val="92D050"/>
                </a:solidFill>
                <a:latin typeface="Calibri Bold" charset="0"/>
                <a:ea typeface="MS PGothic" charset="0"/>
                <a:cs typeface="MS PGothic" charset="0"/>
                <a:sym typeface="Calibri Bold" charset="0"/>
              </a:rPr>
              <a:t>een digitaal geregistreerde</a:t>
            </a:r>
            <a:br>
              <a:rPr lang="nl-NL" sz="1714" dirty="0">
                <a:solidFill>
                  <a:srgbClr val="92D050"/>
                </a:solidFill>
                <a:latin typeface="Calibri Bold" charset="0"/>
                <a:ea typeface="MS PGothic" charset="0"/>
                <a:cs typeface="MS PGothic" charset="0"/>
                <a:sym typeface="Calibri Bold" charset="0"/>
              </a:rPr>
            </a:br>
            <a:r>
              <a:rPr lang="nl-NL" sz="1714" dirty="0">
                <a:solidFill>
                  <a:srgbClr val="92D050"/>
                </a:solidFill>
                <a:latin typeface="Calibri Bold" charset="0"/>
                <a:ea typeface="MS PGothic" charset="0"/>
                <a:cs typeface="MS PGothic" charset="0"/>
                <a:sym typeface="Calibri Bold" charset="0"/>
              </a:rPr>
              <a:t>therapeutische relatie heb</a:t>
            </a:r>
            <a:br>
              <a:rPr lang="nl-NL" sz="1714" dirty="0">
                <a:solidFill>
                  <a:srgbClr val="92D050"/>
                </a:solidFill>
                <a:latin typeface="Calibri Bold" charset="0"/>
                <a:ea typeface="MS PGothic" charset="0"/>
                <a:cs typeface="MS PGothic" charset="0"/>
                <a:sym typeface="Calibri Bold" charset="0"/>
              </a:rPr>
            </a:br>
            <a:r>
              <a:rPr lang="nl-NL" sz="1714" dirty="0">
                <a:solidFill>
                  <a:srgbClr val="92D050"/>
                </a:solidFill>
                <a:latin typeface="Calibri Bold" charset="0"/>
                <a:ea typeface="MS PGothic" charset="0"/>
                <a:cs typeface="MS PGothic" charset="0"/>
                <a:sym typeface="Calibri Bold" charset="0"/>
              </a:rPr>
              <a:t>(= “therapeutische link”)</a:t>
            </a:r>
          </a:p>
        </p:txBody>
      </p:sp>
      <p:sp>
        <p:nvSpPr>
          <p:cNvPr id="10" name="Rectangle 10"/>
          <p:cNvSpPr>
            <a:spLocks/>
          </p:cNvSpPr>
          <p:nvPr/>
        </p:nvSpPr>
        <p:spPr bwMode="auto">
          <a:xfrm>
            <a:off x="6727539" y="5031619"/>
            <a:ext cx="2598340" cy="791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 hangingPunct="1"/>
            <a:r>
              <a:rPr lang="nl-NL" sz="1714" b="1">
                <a:solidFill>
                  <a:srgbClr val="D90B00"/>
                </a:solidFill>
                <a:latin typeface="Calibri Bold" charset="0"/>
                <a:ea typeface="MS PGothic" charset="0"/>
                <a:cs typeface="MS PGothic" charset="0"/>
                <a:sym typeface="Calibri Bold" charset="0"/>
              </a:rPr>
              <a:t>Alleen van deze patiënten </a:t>
            </a:r>
            <a:br>
              <a:rPr lang="nl-NL" sz="1714" b="1">
                <a:solidFill>
                  <a:srgbClr val="D90B00"/>
                </a:solidFill>
                <a:latin typeface="Calibri Bold" charset="0"/>
                <a:ea typeface="MS PGothic" charset="0"/>
                <a:cs typeface="MS PGothic" charset="0"/>
                <a:sym typeface="Calibri Bold" charset="0"/>
              </a:rPr>
            </a:br>
            <a:r>
              <a:rPr lang="nl-NL" sz="1714" b="1">
                <a:solidFill>
                  <a:srgbClr val="D90B00"/>
                </a:solidFill>
                <a:latin typeface="Calibri Bold" charset="0"/>
                <a:ea typeface="MS PGothic" charset="0"/>
                <a:cs typeface="MS PGothic" charset="0"/>
                <a:sym typeface="Calibri Bold" charset="0"/>
              </a:rPr>
              <a:t>kan ik de gedeelde gegevens</a:t>
            </a:r>
          </a:p>
          <a:p>
            <a:pPr algn="ctr" eaLnBrk="1" hangingPunct="1"/>
            <a:r>
              <a:rPr lang="nl-NL" sz="1714" b="1">
                <a:solidFill>
                  <a:srgbClr val="D90B00"/>
                </a:solidFill>
                <a:latin typeface="Calibri Bold" charset="0"/>
                <a:ea typeface="MS PGothic" charset="0"/>
                <a:cs typeface="MS PGothic" charset="0"/>
                <a:sym typeface="Calibri Bold" charset="0"/>
              </a:rPr>
              <a:t>raadplegen</a:t>
            </a: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6353024" y="3374572"/>
            <a:ext cx="695476" cy="1496786"/>
          </a:xfrm>
          <a:prstGeom prst="line">
            <a:avLst/>
          </a:prstGeom>
          <a:noFill/>
          <a:ln w="63500">
            <a:solidFill>
              <a:srgbClr val="D90B00"/>
            </a:solidFill>
            <a:miter lim="800000"/>
            <a:headEnd type="arrow" w="med" len="med"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lIns="0" tIns="0" rIns="0" bIns="0"/>
          <a:lstStyle/>
          <a:p>
            <a:endParaRPr lang="nl-NL" sz="1714"/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2083808" y="609600"/>
            <a:ext cx="8058356" cy="762029"/>
          </a:xfrm>
          <a:prstGeom prst="rect">
            <a:avLst/>
          </a:prstGeom>
        </p:spPr>
        <p:txBody>
          <a:bodyPr/>
          <a:lstStyle>
            <a:lvl1pPr algn="l" defTabSz="480060" rtl="0" eaLnBrk="1" latinLnBrk="0" hangingPunct="1">
              <a:spcBef>
                <a:spcPct val="0"/>
              </a:spcBef>
              <a:buNone/>
              <a:defRPr sz="378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BE" sz="3810" dirty="0">
                <a:solidFill>
                  <a:schemeClr val="tx1"/>
                </a:solidFill>
              </a:rPr>
              <a:t>Wat betekent dat in de praktijk? </a:t>
            </a:r>
          </a:p>
        </p:txBody>
      </p:sp>
      <p:pic>
        <p:nvPicPr>
          <p:cNvPr id="13" name="Picture 2" descr="Afbeeldingsresultaat voor eenlij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206" y="5873342"/>
            <a:ext cx="2541458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hoek 13"/>
          <p:cNvSpPr/>
          <p:nvPr/>
        </p:nvSpPr>
        <p:spPr>
          <a:xfrm>
            <a:off x="1569783" y="68627"/>
            <a:ext cx="9052434" cy="6309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714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8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ijn toestemming geven om zijn gezondheidsgegevens elektronisch te del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8362" y="1577823"/>
            <a:ext cx="7314285" cy="4114286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1712089" y="532566"/>
            <a:ext cx="7166829" cy="762029"/>
          </a:xfrm>
          <a:prstGeom prst="rect">
            <a:avLst/>
          </a:prstGeom>
        </p:spPr>
        <p:txBody>
          <a:bodyPr/>
          <a:lstStyle>
            <a:lvl1pPr algn="l" defTabSz="480060" rtl="0" eaLnBrk="1" latinLnBrk="0" hangingPunct="1">
              <a:spcBef>
                <a:spcPct val="0"/>
              </a:spcBef>
              <a:buNone/>
              <a:defRPr sz="378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BE" sz="3600" dirty="0">
                <a:solidFill>
                  <a:schemeClr val="tx1"/>
                </a:solidFill>
              </a:rPr>
              <a:t>Informeer uw patiënten!</a:t>
            </a:r>
          </a:p>
        </p:txBody>
      </p:sp>
      <p:pic>
        <p:nvPicPr>
          <p:cNvPr id="8" name="Picture 2" descr="Afbeeldingsresultaat voor step by ste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37" r="60109" b="-1"/>
          <a:stretch/>
        </p:blipFill>
        <p:spPr bwMode="auto">
          <a:xfrm rot="7722047">
            <a:off x="8368412" y="1548722"/>
            <a:ext cx="2765228" cy="170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11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fbeeldingsresultaat voor to d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7" r="11440"/>
          <a:stretch/>
        </p:blipFill>
        <p:spPr bwMode="auto">
          <a:xfrm>
            <a:off x="1470210" y="0"/>
            <a:ext cx="9326750" cy="657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huisapotheker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 rot="20858234">
            <a:off x="6194191" y="1295025"/>
            <a:ext cx="2982136" cy="88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Breng de geïnformeerde toestemming in orde. </a:t>
            </a:r>
          </a:p>
          <a:p>
            <a:endParaRPr lang="nl-BE" sz="1714" dirty="0">
              <a:latin typeface="Franklin Gothic Medium Cond" panose="020B0606030402020204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 rot="20858234">
            <a:off x="6032070" y="878035"/>
            <a:ext cx="2982136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714" dirty="0">
                <a:solidFill>
                  <a:srgbClr val="471E17"/>
                </a:solidFill>
                <a:latin typeface="Franklin Gothic Medium Cond" panose="020B0606030402020204" pitchFamily="34" charset="0"/>
              </a:rPr>
              <a:t>Aan de slag met de testpatiënt … </a:t>
            </a:r>
          </a:p>
        </p:txBody>
      </p:sp>
      <p:sp>
        <p:nvSpPr>
          <p:cNvPr id="11" name="Tekstvak 10"/>
          <p:cNvSpPr txBox="1"/>
          <p:nvPr/>
        </p:nvSpPr>
        <p:spPr>
          <a:xfrm rot="20858234">
            <a:off x="5451373" y="2161836"/>
            <a:ext cx="755672" cy="88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6578" indent="-326578">
              <a:buFont typeface="Wingdings" panose="05000000000000000000" pitchFamily="2" charset="2"/>
              <a:buChar char="q"/>
            </a:pPr>
            <a:endParaRPr lang="nl-BE" sz="1714" dirty="0">
              <a:latin typeface="Franklin Gothic Medium Cond" panose="020B0606030402020204" pitchFamily="34" charset="0"/>
            </a:endParaRP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  <a:p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</p:txBody>
      </p:sp>
      <p:sp>
        <p:nvSpPr>
          <p:cNvPr id="12" name="Tekstvak 11"/>
          <p:cNvSpPr txBox="1"/>
          <p:nvPr/>
        </p:nvSpPr>
        <p:spPr>
          <a:xfrm rot="20858234">
            <a:off x="4522920" y="2176213"/>
            <a:ext cx="1676744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24" i="1" dirty="0">
                <a:latin typeface="Franklin Gothic Medium Cond" panose="020B0606030402020204" pitchFamily="34" charset="0"/>
              </a:rPr>
              <a:t>In mijn software</a:t>
            </a:r>
          </a:p>
        </p:txBody>
      </p:sp>
      <p:sp>
        <p:nvSpPr>
          <p:cNvPr id="13" name="Tekstvak 12"/>
          <p:cNvSpPr txBox="1"/>
          <p:nvPr/>
        </p:nvSpPr>
        <p:spPr>
          <a:xfrm rot="20858234">
            <a:off x="5930470" y="4067904"/>
            <a:ext cx="755672" cy="88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6578" indent="-326578">
              <a:buFont typeface="Wingdings" panose="05000000000000000000" pitchFamily="2" charset="2"/>
              <a:buChar char="q"/>
            </a:pPr>
            <a:endParaRPr lang="nl-BE" sz="1714" dirty="0">
              <a:latin typeface="Franklin Gothic Medium Cond" panose="020B0606030402020204" pitchFamily="34" charset="0"/>
            </a:endParaRP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  <a:p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</p:txBody>
      </p:sp>
      <p:sp>
        <p:nvSpPr>
          <p:cNvPr id="14" name="Tekstvak 13"/>
          <p:cNvSpPr txBox="1"/>
          <p:nvPr/>
        </p:nvSpPr>
        <p:spPr>
          <a:xfrm rot="20858234">
            <a:off x="2914012" y="2653793"/>
            <a:ext cx="3142039" cy="3521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Toegang tot GFD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Poster huisapotheker uithangen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Digitale kanalen: tekst plaatsen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Kies een testpatiënt en definieer een doelgroep.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Kies een Huisapotheker verantwoordelijke 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Probeer de patiënt health viewer uit!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Begrijp geïnformeerde toestemming &amp; therapeutische relatie.</a:t>
            </a:r>
          </a:p>
          <a:p>
            <a:endParaRPr lang="nl-BE" sz="1714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08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083807" y="1508787"/>
            <a:ext cx="7166830" cy="5006270"/>
          </a:xfrm>
        </p:spPr>
        <p:txBody>
          <a:bodyPr>
            <a:normAutofit/>
          </a:bodyPr>
          <a:lstStyle/>
          <a:p>
            <a:pPr lvl="1"/>
            <a:r>
              <a:rPr lang="nl-BE" sz="2286" b="1" u="sng" dirty="0">
                <a:solidFill>
                  <a:srgbClr val="9ECA45"/>
                </a:solidFill>
              </a:rPr>
              <a:t>Geregistreerd</a:t>
            </a:r>
            <a:r>
              <a:rPr lang="nl-BE" sz="2286" u="sng" dirty="0">
                <a:solidFill>
                  <a:srgbClr val="9ECA45"/>
                </a:solidFill>
              </a:rPr>
              <a:t> aanspreekpunt</a:t>
            </a:r>
            <a:r>
              <a:rPr lang="nl-BE" sz="2286" dirty="0"/>
              <a:t> voor patiënt en andere zorgverstrekkers rond medicatie. </a:t>
            </a:r>
          </a:p>
          <a:p>
            <a:pPr lvl="1"/>
            <a:r>
              <a:rPr lang="nl-BE" sz="2286" dirty="0"/>
              <a:t>Correct, volledig en </a:t>
            </a:r>
            <a:r>
              <a:rPr lang="nl-BE" sz="2286" u="sng" dirty="0">
                <a:solidFill>
                  <a:srgbClr val="9ECA45"/>
                </a:solidFill>
              </a:rPr>
              <a:t>up to date medicatieschema </a:t>
            </a:r>
            <a:br>
              <a:rPr lang="nl-BE" sz="2286" u="sng" dirty="0">
                <a:solidFill>
                  <a:srgbClr val="9ECA45"/>
                </a:solidFill>
              </a:rPr>
            </a:br>
            <a:r>
              <a:rPr lang="nl-BE" sz="2286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(op papier*) </a:t>
            </a:r>
            <a:r>
              <a:rPr lang="nl-BE" sz="2286" dirty="0"/>
              <a:t>ter beschikking stellen aan patiënt en zorgteam. </a:t>
            </a:r>
          </a:p>
          <a:p>
            <a:pPr lvl="2"/>
            <a:r>
              <a:rPr lang="nl-BE" sz="2095" dirty="0"/>
              <a:t>* Eens technisch mogelijk, digitaal gedeeld!</a:t>
            </a:r>
          </a:p>
          <a:p>
            <a:pPr lvl="1"/>
            <a:r>
              <a:rPr lang="nl-BE" sz="2286" u="sng" dirty="0">
                <a:solidFill>
                  <a:srgbClr val="9ECA45"/>
                </a:solidFill>
              </a:rPr>
              <a:t>Speciale aandacht </a:t>
            </a:r>
            <a:r>
              <a:rPr lang="nl-BE" sz="2286" dirty="0"/>
              <a:t>voor therapietrouw, chronische behandelingen en polymedicatie (vb. GGG). </a:t>
            </a:r>
          </a:p>
          <a:p>
            <a:pPr lvl="2"/>
            <a:r>
              <a:rPr lang="nl-BE" sz="2095" dirty="0"/>
              <a:t>GGG = prestatievergoeding</a:t>
            </a:r>
          </a:p>
          <a:p>
            <a:pPr lvl="2"/>
            <a:r>
              <a:rPr lang="nl-BE" sz="2095" dirty="0"/>
              <a:t>Huisapotheker = engagementsvergoeding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901079" y="540367"/>
            <a:ext cx="8058452" cy="762000"/>
          </a:xfrm>
          <a:prstGeom prst="rect">
            <a:avLst/>
          </a:prstGeom>
        </p:spPr>
        <p:txBody>
          <a:bodyPr vert="horz" lIns="87086" tIns="43543" rIns="87086" bIns="43543" rtlCol="0" anchor="t">
            <a:normAutofit fontScale="97500"/>
          </a:bodyPr>
          <a:lstStyle>
            <a:lvl1pPr algn="l" defTabSz="480060" rtl="0" eaLnBrk="1" latinLnBrk="0" hangingPunct="1">
              <a:spcBef>
                <a:spcPct val="0"/>
              </a:spcBef>
              <a:buNone/>
              <a:defRPr sz="378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BE" sz="3810" dirty="0">
                <a:solidFill>
                  <a:schemeClr val="tx1"/>
                </a:solidFill>
              </a:rPr>
              <a:t>5. Taken als huisapotheker</a:t>
            </a:r>
          </a:p>
        </p:txBody>
      </p:sp>
      <p:pic>
        <p:nvPicPr>
          <p:cNvPr id="10" name="Picture 2" descr="Afbeeldingsresultaat voor step by ste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6150" r="53004" b="-1"/>
          <a:stretch/>
        </p:blipFill>
        <p:spPr bwMode="auto">
          <a:xfrm rot="7722047">
            <a:off x="8318714" y="1572583"/>
            <a:ext cx="3257870" cy="260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fbeeldingsresultaat voor pick the dat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21"/>
          <a:stretch/>
        </p:blipFill>
        <p:spPr bwMode="auto">
          <a:xfrm>
            <a:off x="8719852" y="4800581"/>
            <a:ext cx="2005600" cy="124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Afbeeldingsresultaat voor pij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279" y="5063473"/>
            <a:ext cx="1175574" cy="82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7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relateerde afbee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311" y="2263157"/>
            <a:ext cx="7261430" cy="2744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fbeeldingsresultaat voor boodschappenlijstj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0400">
            <a:off x="1594222" y="1408047"/>
            <a:ext cx="2113643" cy="1959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beeldingsresultaat voor vitalink medicatieschem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8049">
            <a:off x="6594540" y="1029631"/>
            <a:ext cx="4032262" cy="143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0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083807" y="1508787"/>
            <a:ext cx="7166830" cy="5006270"/>
          </a:xfrm>
        </p:spPr>
        <p:txBody>
          <a:bodyPr>
            <a:normAutofit/>
          </a:bodyPr>
          <a:lstStyle/>
          <a:p>
            <a:pPr lvl="1"/>
            <a:r>
              <a:rPr lang="nl-BE" sz="2286" dirty="0"/>
              <a:t>Medicatieschema maken dat is … geen einddoel! </a:t>
            </a:r>
          </a:p>
          <a:p>
            <a:pPr lvl="2"/>
            <a:r>
              <a:rPr lang="nl-BE" sz="2095" dirty="0"/>
              <a:t>Gegevens verzamelen </a:t>
            </a:r>
          </a:p>
          <a:p>
            <a:pPr lvl="2"/>
            <a:r>
              <a:rPr lang="nl-BE" sz="2095" dirty="0"/>
              <a:t>Gegevens verwerken</a:t>
            </a:r>
          </a:p>
          <a:p>
            <a:pPr lvl="2"/>
            <a:r>
              <a:rPr lang="nl-BE" sz="2095" dirty="0"/>
              <a:t>Gegevens opslaan</a:t>
            </a:r>
          </a:p>
          <a:p>
            <a:pPr lvl="2"/>
            <a:r>
              <a:rPr lang="nl-BE" sz="2095" dirty="0"/>
              <a:t>Gegevens delen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1889196" y="544761"/>
            <a:ext cx="8058452" cy="762000"/>
          </a:xfrm>
          <a:prstGeom prst="rect">
            <a:avLst/>
          </a:prstGeom>
        </p:spPr>
        <p:txBody>
          <a:bodyPr vert="horz" lIns="87086" tIns="43543" rIns="87086" bIns="43543" rtlCol="0" anchor="t">
            <a:normAutofit fontScale="97500"/>
          </a:bodyPr>
          <a:lstStyle>
            <a:lvl1pPr algn="l" defTabSz="480060" rtl="0" eaLnBrk="1" latinLnBrk="0" hangingPunct="1">
              <a:spcBef>
                <a:spcPct val="0"/>
              </a:spcBef>
              <a:buNone/>
              <a:defRPr sz="378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BE" sz="3810" dirty="0">
                <a:solidFill>
                  <a:schemeClr val="tx1"/>
                </a:solidFill>
              </a:rPr>
              <a:t>5. Taken als huisapotheker</a:t>
            </a:r>
          </a:p>
        </p:txBody>
      </p:sp>
      <p:pic>
        <p:nvPicPr>
          <p:cNvPr id="10" name="Picture 2" descr="Afbeeldingsresultaat voor step by ste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6150" r="53004" b="-1"/>
          <a:stretch/>
        </p:blipFill>
        <p:spPr bwMode="auto">
          <a:xfrm rot="7722047">
            <a:off x="8318714" y="1572583"/>
            <a:ext cx="3257870" cy="260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4"/>
          <a:srcRect l="24674" t="42896" r="20570" b="13742"/>
          <a:stretch/>
        </p:blipFill>
        <p:spPr>
          <a:xfrm>
            <a:off x="2634575" y="3982650"/>
            <a:ext cx="5094510" cy="226935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82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fbeeldingsresultaat voor to d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7" r="11440"/>
          <a:stretch/>
        </p:blipFill>
        <p:spPr bwMode="auto">
          <a:xfrm>
            <a:off x="1446029" y="-36398"/>
            <a:ext cx="9326750" cy="689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huisapotheker</a:t>
            </a:r>
            <a:endParaRPr lang="nl-NL" dirty="0"/>
          </a:p>
        </p:txBody>
      </p:sp>
      <p:sp>
        <p:nvSpPr>
          <p:cNvPr id="2" name="Rechthoek 1"/>
          <p:cNvSpPr/>
          <p:nvPr/>
        </p:nvSpPr>
        <p:spPr>
          <a:xfrm rot="20872807">
            <a:off x="7056352" y="2394257"/>
            <a:ext cx="2776631" cy="1832191"/>
          </a:xfrm>
          <a:prstGeom prst="rect">
            <a:avLst/>
          </a:prstGeom>
          <a:solidFill>
            <a:srgbClr val="FBF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714"/>
          </a:p>
        </p:txBody>
      </p:sp>
      <p:sp>
        <p:nvSpPr>
          <p:cNvPr id="7" name="Tekstvak 6"/>
          <p:cNvSpPr txBox="1"/>
          <p:nvPr/>
        </p:nvSpPr>
        <p:spPr>
          <a:xfrm rot="20858234">
            <a:off x="6437773" y="1122854"/>
            <a:ext cx="2982136" cy="29361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524" dirty="0">
                <a:latin typeface="Franklin Gothic Medium Cond" panose="020B0606030402020204" pitchFamily="34" charset="0"/>
              </a:rPr>
              <a:t>Breng de geïnformeerde toestemming in orde. 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524" dirty="0">
                <a:latin typeface="Franklin Gothic Medium Cond" panose="020B0606030402020204" pitchFamily="34" charset="0"/>
              </a:rPr>
              <a:t>Ik verzamel de medicatie informatie van de patiënt. 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524" dirty="0">
                <a:latin typeface="Franklin Gothic Medium Cond" panose="020B0606030402020204" pitchFamily="34" charset="0"/>
              </a:rPr>
              <a:t>Ik verwerk de medicatie informatie van de patiënt. 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524" dirty="0">
                <a:latin typeface="Franklin Gothic Medium Cond" panose="020B0606030402020204" pitchFamily="34" charset="0"/>
              </a:rPr>
              <a:t>Ik contacteer de arts indien nodig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524" dirty="0">
                <a:latin typeface="Franklin Gothic Medium Cond" panose="020B0606030402020204" pitchFamily="34" charset="0"/>
              </a:rPr>
              <a:t>Ik sla het medicatieschema (lokaal) op. 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524" dirty="0">
                <a:latin typeface="Franklin Gothic Medium Cond" panose="020B0606030402020204" pitchFamily="34" charset="0"/>
              </a:rPr>
              <a:t>Ik deel het medicatieschema met de patiënt &amp; andere zorgverleners. </a:t>
            </a:r>
          </a:p>
          <a:p>
            <a:endParaRPr lang="nl-BE" sz="1714" dirty="0">
              <a:latin typeface="Franklin Gothic Medium Cond" panose="020B0606030402020204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 rot="20858234">
            <a:off x="6032070" y="878035"/>
            <a:ext cx="2982136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714" dirty="0">
                <a:solidFill>
                  <a:srgbClr val="471E17"/>
                </a:solidFill>
                <a:latin typeface="Franklin Gothic Medium Cond" panose="020B0606030402020204" pitchFamily="34" charset="0"/>
              </a:rPr>
              <a:t>Aan de slag met de testpatiënt … </a:t>
            </a:r>
          </a:p>
        </p:txBody>
      </p:sp>
      <p:sp>
        <p:nvSpPr>
          <p:cNvPr id="11" name="Tekstvak 10"/>
          <p:cNvSpPr txBox="1"/>
          <p:nvPr/>
        </p:nvSpPr>
        <p:spPr>
          <a:xfrm rot="20858234">
            <a:off x="5477775" y="2165794"/>
            <a:ext cx="755672" cy="88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6578" indent="-326578">
              <a:buFont typeface="Wingdings" panose="05000000000000000000" pitchFamily="2" charset="2"/>
              <a:buChar char="q"/>
            </a:pPr>
            <a:endParaRPr lang="nl-BE" sz="1714" dirty="0">
              <a:latin typeface="Franklin Gothic Medium Cond" panose="020B0606030402020204" pitchFamily="34" charset="0"/>
            </a:endParaRP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  <a:p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</p:txBody>
      </p:sp>
      <p:sp>
        <p:nvSpPr>
          <p:cNvPr id="12" name="Tekstvak 11"/>
          <p:cNvSpPr txBox="1"/>
          <p:nvPr/>
        </p:nvSpPr>
        <p:spPr>
          <a:xfrm rot="20858234">
            <a:off x="4549324" y="2194837"/>
            <a:ext cx="1676744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24" i="1" dirty="0">
                <a:latin typeface="Franklin Gothic Medium Cond" panose="020B0606030402020204" pitchFamily="34" charset="0"/>
              </a:rPr>
              <a:t>In mijn software</a:t>
            </a:r>
          </a:p>
        </p:txBody>
      </p:sp>
      <p:sp>
        <p:nvSpPr>
          <p:cNvPr id="13" name="Tekstvak 12"/>
          <p:cNvSpPr txBox="1"/>
          <p:nvPr/>
        </p:nvSpPr>
        <p:spPr>
          <a:xfrm rot="20858234">
            <a:off x="5850540" y="3773859"/>
            <a:ext cx="755672" cy="88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6578" indent="-326578">
              <a:buFont typeface="Wingdings" panose="05000000000000000000" pitchFamily="2" charset="2"/>
              <a:buChar char="q"/>
            </a:pPr>
            <a:endParaRPr lang="nl-BE" sz="1714" dirty="0">
              <a:latin typeface="Franklin Gothic Medium Cond" panose="020B0606030402020204" pitchFamily="34" charset="0"/>
            </a:endParaRP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  <a:p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</p:txBody>
      </p:sp>
      <p:sp>
        <p:nvSpPr>
          <p:cNvPr id="14" name="Tekstvak 13"/>
          <p:cNvSpPr txBox="1"/>
          <p:nvPr/>
        </p:nvSpPr>
        <p:spPr>
          <a:xfrm rot="20858234">
            <a:off x="6049201" y="4467667"/>
            <a:ext cx="755672" cy="88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6578" indent="-326578">
              <a:buFont typeface="Wingdings" panose="05000000000000000000" pitchFamily="2" charset="2"/>
              <a:buChar char="q"/>
            </a:pPr>
            <a:endParaRPr lang="nl-BE" sz="1714" dirty="0">
              <a:latin typeface="Franklin Gothic Medium Cond" panose="020B0606030402020204" pitchFamily="34" charset="0"/>
            </a:endParaRP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  <a:p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</p:txBody>
      </p:sp>
      <p:sp>
        <p:nvSpPr>
          <p:cNvPr id="15" name="Tijdelijke aanduiding voor voettekst 4"/>
          <p:cNvSpPr txBox="1">
            <a:spLocks/>
          </p:cNvSpPr>
          <p:nvPr/>
        </p:nvSpPr>
        <p:spPr>
          <a:xfrm>
            <a:off x="4678703" y="6501495"/>
            <a:ext cx="3124880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87086" tIns="43543" rIns="87086" bIns="43543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6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200">
                <a:solidFill>
                  <a:schemeClr val="bg1"/>
                </a:solidFill>
              </a:rPr>
              <a:t>De huisapotheker</a:t>
            </a:r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 rot="20858234">
            <a:off x="2738502" y="2810368"/>
            <a:ext cx="3425237" cy="3874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524" dirty="0">
                <a:latin typeface="Franklin Gothic Medium Cond" panose="020B0606030402020204" pitchFamily="34" charset="0"/>
              </a:rPr>
              <a:t>Toegang tot GFD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524" dirty="0">
                <a:latin typeface="Franklin Gothic Medium Cond" panose="020B0606030402020204" pitchFamily="34" charset="0"/>
              </a:rPr>
              <a:t>Poster huisapotheker uithangen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524" dirty="0">
                <a:latin typeface="Franklin Gothic Medium Cond" panose="020B0606030402020204" pitchFamily="34" charset="0"/>
              </a:rPr>
              <a:t>Digitale kanalen: tekst plaatsen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524" dirty="0">
                <a:latin typeface="Franklin Gothic Medium Cond" panose="020B0606030402020204" pitchFamily="34" charset="0"/>
              </a:rPr>
              <a:t>Kies een testpatiënt en definieer een doelgroep.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524" dirty="0">
                <a:latin typeface="Franklin Gothic Medium Cond" panose="020B0606030402020204" pitchFamily="34" charset="0"/>
              </a:rPr>
              <a:t>Kies een Huisapotheker verantwoordelijke 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524" dirty="0">
                <a:latin typeface="Franklin Gothic Medium Cond" panose="020B0606030402020204" pitchFamily="34" charset="0"/>
              </a:rPr>
              <a:t>Probeer de patiënt health viewer uit!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524" dirty="0">
                <a:latin typeface="Franklin Gothic Medium Cond" panose="020B0606030402020204" pitchFamily="34" charset="0"/>
              </a:rPr>
              <a:t>Begrijp geïnformeerde toestemming &amp; therapeutische relatie.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524" dirty="0">
                <a:latin typeface="Franklin Gothic Medium Cond" panose="020B0606030402020204" pitchFamily="34" charset="0"/>
              </a:rPr>
              <a:t>Ik leer werken met een MS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524" dirty="0">
                <a:latin typeface="Franklin Gothic Medium Cond" panose="020B0606030402020204" pitchFamily="34" charset="0"/>
              </a:rPr>
              <a:t>Leer het medicatieschema delen via Vitalink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524" dirty="0">
                <a:latin typeface="Franklin Gothic Medium Cond" panose="020B0606030402020204" pitchFamily="34" charset="0"/>
              </a:rPr>
              <a:t>Ik oefen het bovenstaande op eigen naam</a:t>
            </a:r>
          </a:p>
          <a:p>
            <a:endParaRPr lang="nl-BE" sz="1714" dirty="0">
              <a:latin typeface="Franklin Gothic Medium Cond" panose="020B0606030402020204" pitchFamily="34" charset="0"/>
            </a:endParaRPr>
          </a:p>
        </p:txBody>
      </p:sp>
      <p:sp>
        <p:nvSpPr>
          <p:cNvPr id="17" name="Tekstvak 16"/>
          <p:cNvSpPr txBox="1"/>
          <p:nvPr/>
        </p:nvSpPr>
        <p:spPr>
          <a:xfrm rot="20858234">
            <a:off x="6227111" y="5120072"/>
            <a:ext cx="755672" cy="88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6578" indent="-326578">
              <a:buFont typeface="Wingdings" panose="05000000000000000000" pitchFamily="2" charset="2"/>
              <a:buChar char="q"/>
            </a:pPr>
            <a:endParaRPr lang="nl-BE" sz="1714" dirty="0">
              <a:latin typeface="Franklin Gothic Medium Cond" panose="020B0606030402020204" pitchFamily="34" charset="0"/>
            </a:endParaRP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  <a:p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</p:txBody>
      </p:sp>
      <p:sp>
        <p:nvSpPr>
          <p:cNvPr id="18" name="Tekstvak 17"/>
          <p:cNvSpPr txBox="1"/>
          <p:nvPr/>
        </p:nvSpPr>
        <p:spPr>
          <a:xfrm rot="20858234">
            <a:off x="6115808" y="4758087"/>
            <a:ext cx="755672" cy="88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6578" indent="-326578">
              <a:buFont typeface="Wingdings" panose="05000000000000000000" pitchFamily="2" charset="2"/>
              <a:buChar char="q"/>
            </a:pPr>
            <a:endParaRPr lang="nl-BE" sz="1714" dirty="0">
              <a:latin typeface="Franklin Gothic Medium Cond" panose="020B0606030402020204" pitchFamily="34" charset="0"/>
            </a:endParaRP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  <a:p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421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1364046" y="617259"/>
            <a:ext cx="8058356" cy="762029"/>
          </a:xfrm>
          <a:prstGeom prst="rect">
            <a:avLst/>
          </a:prstGeom>
        </p:spPr>
        <p:txBody>
          <a:bodyPr/>
          <a:lstStyle>
            <a:lvl1pPr algn="l" defTabSz="480060" rtl="0" eaLnBrk="1" latinLnBrk="0" hangingPunct="1">
              <a:spcBef>
                <a:spcPct val="0"/>
              </a:spcBef>
              <a:buNone/>
              <a:defRPr sz="378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nl-BE" sz="3600" dirty="0">
                <a:solidFill>
                  <a:schemeClr val="tx1"/>
                </a:solidFill>
              </a:rPr>
              <a:t>Gegevens delen via Vitalink?</a:t>
            </a:r>
          </a:p>
        </p:txBody>
      </p:sp>
      <p:pic>
        <p:nvPicPr>
          <p:cNvPr id="8" name="Vitalink - veilig delen van zorg- en welzijnsgegeven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3440" end="891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8362" y="1539648"/>
            <a:ext cx="7314286" cy="4114286"/>
          </a:xfrm>
          <a:prstGeom prst="rect">
            <a:avLst/>
          </a:prstGeom>
        </p:spPr>
      </p:pic>
      <p:pic>
        <p:nvPicPr>
          <p:cNvPr id="9" name="Picture 2" descr="Afbeeldingsresultaat voor step by ste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6150" r="53004" b="-1"/>
          <a:stretch/>
        </p:blipFill>
        <p:spPr bwMode="auto">
          <a:xfrm rot="7722047">
            <a:off x="8318714" y="1572583"/>
            <a:ext cx="3257870" cy="260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67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571"/>
              </a:spcAft>
              <a:buSzPts val="1800"/>
              <a:buNone/>
            </a:pPr>
            <a:r>
              <a:rPr lang="nl-NL" b="1" dirty="0" smtClean="0">
                <a:latin typeface="Calibri" charset="0"/>
                <a:ea typeface="PingFang SC Regular" charset="0"/>
                <a:cs typeface="PingFang SC Regular" charset="0"/>
              </a:rPr>
              <a:t>Vitalink: Welke </a:t>
            </a:r>
            <a:r>
              <a:rPr lang="nl-NL" b="1" dirty="0">
                <a:latin typeface="Calibri" charset="0"/>
                <a:ea typeface="PingFang SC Regular" charset="0"/>
                <a:cs typeface="PingFang SC Regular" charset="0"/>
              </a:rPr>
              <a:t>gegevens worden gedeeld ?</a:t>
            </a:r>
            <a:endParaRPr lang="nl-NL" dirty="0">
              <a:solidFill>
                <a:srgbClr val="292934"/>
              </a:solidFill>
            </a:endParaRPr>
          </a:p>
          <a:p>
            <a:pPr marL="586631" lvl="1" indent="-326578">
              <a:spcAft>
                <a:spcPts val="571"/>
              </a:spcAft>
              <a:buSzPts val="1800"/>
              <a:buFont typeface="+mj-lt"/>
              <a:buAutoNum type="arabicPeriod"/>
            </a:pPr>
            <a:r>
              <a:rPr lang="nl-NL" sz="1714" dirty="0">
                <a:solidFill>
                  <a:srgbClr val="292934"/>
                </a:solidFill>
              </a:rPr>
              <a:t>Medicatieschema</a:t>
            </a:r>
          </a:p>
          <a:p>
            <a:pPr marL="586631" lvl="1" indent="-326578">
              <a:spcAft>
                <a:spcPts val="571"/>
              </a:spcAft>
              <a:buSzPts val="1800"/>
              <a:buFont typeface="+mj-lt"/>
              <a:buAutoNum type="arabicPeriod"/>
            </a:pPr>
            <a:r>
              <a:rPr lang="nl-NL" sz="1714" dirty="0" err="1">
                <a:solidFill>
                  <a:srgbClr val="292934"/>
                </a:solidFill>
              </a:rPr>
              <a:t>SumEHR</a:t>
            </a:r>
            <a:r>
              <a:rPr lang="nl-NL" sz="1714" dirty="0">
                <a:solidFill>
                  <a:srgbClr val="292934"/>
                </a:solidFill>
              </a:rPr>
              <a:t> (samenvatting medisch dossier)</a:t>
            </a:r>
          </a:p>
          <a:p>
            <a:pPr marL="586631" lvl="1" indent="-326578">
              <a:spcAft>
                <a:spcPts val="571"/>
              </a:spcAft>
              <a:buSzPts val="1800"/>
              <a:buFont typeface="+mj-lt"/>
              <a:buAutoNum type="arabicPeriod"/>
            </a:pPr>
            <a:r>
              <a:rPr lang="nl-NL" sz="1714" dirty="0">
                <a:solidFill>
                  <a:srgbClr val="292934"/>
                </a:solidFill>
              </a:rPr>
              <a:t>Vaccinatiestatus </a:t>
            </a:r>
          </a:p>
          <a:p>
            <a:pPr marL="586631" lvl="1" indent="-326578">
              <a:spcAft>
                <a:spcPts val="571"/>
              </a:spcAft>
              <a:buSzPts val="1800"/>
              <a:buFont typeface="+mj-lt"/>
              <a:buAutoNum type="arabicPeriod"/>
            </a:pPr>
            <a:r>
              <a:rPr lang="nl-NL" sz="1714" dirty="0">
                <a:solidFill>
                  <a:srgbClr val="292934"/>
                </a:solidFill>
              </a:rPr>
              <a:t>Status en </a:t>
            </a:r>
            <a:r>
              <a:rPr lang="nl-NL" sz="1714" dirty="0" err="1">
                <a:solidFill>
                  <a:srgbClr val="292934"/>
                </a:solidFill>
              </a:rPr>
              <a:t>outcome</a:t>
            </a:r>
            <a:r>
              <a:rPr lang="nl-NL" sz="1714" dirty="0">
                <a:solidFill>
                  <a:srgbClr val="292934"/>
                </a:solidFill>
              </a:rPr>
              <a:t> Kankerscreenings Vlaanderen</a:t>
            </a:r>
          </a:p>
          <a:p>
            <a:endParaRPr lang="nl-BE" dirty="0"/>
          </a:p>
        </p:txBody>
      </p:sp>
      <p:pic>
        <p:nvPicPr>
          <p:cNvPr id="7" name="Picture 2" descr="Afbeeldingsresultaat voor eenlij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48" y="5747514"/>
            <a:ext cx="2541458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1569783" y="68627"/>
            <a:ext cx="9052434" cy="6309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714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43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ijdelijke aanduiding voor inhoud 5"/>
          <p:cNvGraphicFramePr>
            <a:graphicFrameLocks noGrp="1"/>
          </p:cNvGraphicFramePr>
          <p:nvPr>
            <p:ph idx="1"/>
            <p:extLst/>
          </p:nvPr>
        </p:nvGraphicFramePr>
        <p:xfrm>
          <a:off x="1598817" y="480102"/>
          <a:ext cx="9154506" cy="1992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Afbeelding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087" y="398466"/>
            <a:ext cx="1500485" cy="812292"/>
          </a:xfrm>
          <a:prstGeom prst="rect">
            <a:avLst/>
          </a:prstGeom>
        </p:spPr>
      </p:pic>
      <p:pic>
        <p:nvPicPr>
          <p:cNvPr id="7" name="Afbeelding 6" descr="Goedele Strauven2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464" y="3276258"/>
            <a:ext cx="582869" cy="76205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Afbeelding 7" descr="Eline Tommelein2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088" y="4116174"/>
            <a:ext cx="613621" cy="82235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Afbeelding 8" descr="paul Coolen2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223" y="5088360"/>
            <a:ext cx="613620" cy="81346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Rechthoek 9"/>
          <p:cNvSpPr/>
          <p:nvPr/>
        </p:nvSpPr>
        <p:spPr>
          <a:xfrm>
            <a:off x="7552388" y="5409707"/>
            <a:ext cx="3200935" cy="79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4436">
              <a:spcBef>
                <a:spcPts val="911"/>
              </a:spcBef>
              <a:buClr>
                <a:srgbClr val="003399"/>
              </a:buClr>
              <a:buFont typeface="Wingdings" panose="05000000000000000000" pitchFamily="2" charset="2"/>
              <a:buChar char="§"/>
            </a:pPr>
            <a:r>
              <a:rPr lang="nl-BE" sz="1215" dirty="0">
                <a:solidFill>
                  <a:prstClr val="black"/>
                </a:solidFill>
                <a:latin typeface="Calibri" panose="020F0502020204030204"/>
              </a:rPr>
              <a:t>Contactpersoon: </a:t>
            </a:r>
            <a:r>
              <a:rPr lang="nl-BE" sz="1215" dirty="0">
                <a:solidFill>
                  <a:prstClr val="black"/>
                </a:solidFill>
                <a:latin typeface="Calibri" panose="020F0502020204030204"/>
                <a:hlinkClick r:id="rId12"/>
              </a:rPr>
              <a:t>veerle.vandeschans@baf.be</a:t>
            </a:r>
            <a:endParaRPr lang="nl-BE" sz="1215" dirty="0">
              <a:solidFill>
                <a:prstClr val="black"/>
              </a:solidFill>
              <a:latin typeface="Calibri" panose="020F0502020204030204"/>
            </a:endParaRPr>
          </a:p>
          <a:p>
            <a:pPr defTabSz="694436">
              <a:spcBef>
                <a:spcPts val="911"/>
              </a:spcBef>
              <a:buClr>
                <a:srgbClr val="003399"/>
              </a:buClr>
              <a:buFont typeface="Wingdings" panose="05000000000000000000" pitchFamily="2" charset="2"/>
              <a:buChar char="§"/>
            </a:pPr>
            <a:r>
              <a:rPr lang="nl-BE" sz="1215" dirty="0">
                <a:solidFill>
                  <a:prstClr val="black"/>
                </a:solidFill>
                <a:latin typeface="Calibri" panose="020F0502020204030204"/>
              </a:rPr>
              <a:t> Dien vrijblijvend je vraag in via: </a:t>
            </a:r>
            <a:r>
              <a:rPr lang="nl-BE" sz="1215" dirty="0">
                <a:solidFill>
                  <a:prstClr val="black"/>
                </a:solidFill>
                <a:latin typeface="Calibri" panose="020F0502020204030204"/>
                <a:hlinkClick r:id="rId13"/>
              </a:rPr>
              <a:t>www.baf.be</a:t>
            </a:r>
            <a:r>
              <a:rPr lang="nl-BE" sz="1367" dirty="0">
                <a:solidFill>
                  <a:prstClr val="black"/>
                </a:solidFill>
                <a:latin typeface="Calibri" panose="020F0502020204030204"/>
              </a:rPr>
              <a:t/>
            </a:r>
            <a:br>
              <a:rPr lang="nl-BE" sz="1367" dirty="0">
                <a:solidFill>
                  <a:prstClr val="black"/>
                </a:solidFill>
                <a:latin typeface="Calibri" panose="020F0502020204030204"/>
              </a:rPr>
            </a:br>
            <a:endParaRPr lang="nl-BE" sz="136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1598818" y="2474571"/>
            <a:ext cx="2087144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4436"/>
            <a:r>
              <a:rPr lang="nl-BE" sz="1215" dirty="0">
                <a:solidFill>
                  <a:prstClr val="black"/>
                </a:solidFill>
                <a:latin typeface="Calibri" panose="020F0502020204030204"/>
              </a:rPr>
              <a:t>Huisapotheker zijn, medicatieschema’s/reviews doen, GGG gespreken voeren, uw apotheekwerking,….</a:t>
            </a:r>
          </a:p>
        </p:txBody>
      </p:sp>
      <p:pic>
        <p:nvPicPr>
          <p:cNvPr id="1026" name="FBD52C4A-4380-43A4-8C64-58951A2B0A9A" descr="1A5578EF-23A8-47C2-A41B-17D3E3215B5A@hom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613" y="3276258"/>
            <a:ext cx="537834" cy="76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fbeelding 13" descr="Davy Bries2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24" y="3231096"/>
            <a:ext cx="607182" cy="80706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Afbeelding 14" descr="Rik De Greef2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157" y="4144502"/>
            <a:ext cx="587289" cy="79403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" name="Afbeelding 15" descr="Neurocognitivism2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562" y="3263485"/>
            <a:ext cx="655356" cy="77467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7" name="Rechthoek 16"/>
          <p:cNvSpPr/>
          <p:nvPr/>
        </p:nvSpPr>
        <p:spPr>
          <a:xfrm>
            <a:off x="8644813" y="2393714"/>
            <a:ext cx="2173034" cy="746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4436"/>
            <a:r>
              <a:rPr lang="nl-BE" sz="1063" dirty="0">
                <a:solidFill>
                  <a:prstClr val="black"/>
                </a:solidFill>
                <a:latin typeface="Calibri" panose="020F0502020204030204"/>
              </a:rPr>
              <a:t>Het maximale uit jezelf en je team halen!</a:t>
            </a:r>
          </a:p>
          <a:p>
            <a:pPr defTabSz="694436"/>
            <a:r>
              <a:rPr lang="nl-BE" sz="1063" dirty="0">
                <a:solidFill>
                  <a:prstClr val="black"/>
                </a:solidFill>
                <a:latin typeface="Calibri" panose="020F0502020204030204"/>
              </a:rPr>
              <a:t>Je brein optimaal benutten bij het nemen van beslissingen en acties.</a:t>
            </a:r>
          </a:p>
        </p:txBody>
      </p:sp>
      <p:sp>
        <p:nvSpPr>
          <p:cNvPr id="13" name="Tekstvak 12"/>
          <p:cNvSpPr txBox="1"/>
          <p:nvPr/>
        </p:nvSpPr>
        <p:spPr>
          <a:xfrm>
            <a:off x="9522091" y="3697155"/>
            <a:ext cx="798617" cy="372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94436"/>
            <a:r>
              <a:rPr lang="nl-BE" sz="911" dirty="0">
                <a:solidFill>
                  <a:prstClr val="black"/>
                </a:solidFill>
                <a:latin typeface="Calibri" panose="020F0502020204030204"/>
              </a:rPr>
              <a:t>Griet Boddez</a:t>
            </a:r>
          </a:p>
          <a:p>
            <a:pPr defTabSz="694436"/>
            <a:r>
              <a:rPr lang="nl-BE" sz="911" dirty="0">
                <a:solidFill>
                  <a:prstClr val="black"/>
                </a:solidFill>
                <a:latin typeface="Calibri" panose="020F0502020204030204"/>
              </a:rPr>
              <a:t>INC</a:t>
            </a:r>
          </a:p>
        </p:txBody>
      </p:sp>
      <p:sp>
        <p:nvSpPr>
          <p:cNvPr id="19" name="Rechthoek 18"/>
          <p:cNvSpPr/>
          <p:nvPr/>
        </p:nvSpPr>
        <p:spPr>
          <a:xfrm>
            <a:off x="3685962" y="2476479"/>
            <a:ext cx="2223413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4436"/>
            <a:r>
              <a:rPr lang="nl-BE" sz="1215" dirty="0">
                <a:solidFill>
                  <a:prstClr val="black"/>
                </a:solidFill>
                <a:latin typeface="Calibri" panose="020F0502020204030204"/>
              </a:rPr>
              <a:t>Je dromen, ambities waarmaken. Hoe juist communiceren. Hoe met veranderingen omgaan</a:t>
            </a:r>
          </a:p>
        </p:txBody>
      </p:sp>
      <p:sp>
        <p:nvSpPr>
          <p:cNvPr id="20" name="Rechthoek 19"/>
          <p:cNvSpPr/>
          <p:nvPr/>
        </p:nvSpPr>
        <p:spPr>
          <a:xfrm>
            <a:off x="6701923" y="2393712"/>
            <a:ext cx="2173034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4436"/>
            <a:r>
              <a:rPr lang="nl-BE" sz="1215" dirty="0">
                <a:solidFill>
                  <a:prstClr val="black"/>
                </a:solidFill>
                <a:latin typeface="Calibri" panose="020F0502020204030204"/>
              </a:rPr>
              <a:t>Genieten van het leven, met voldoening werken en je financiën op orde</a:t>
            </a:r>
          </a:p>
          <a:p>
            <a:pPr defTabSz="694436"/>
            <a:endParaRPr lang="nl-BE" sz="121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Tekstvak 20"/>
          <p:cNvSpPr txBox="1"/>
          <p:nvPr/>
        </p:nvSpPr>
        <p:spPr>
          <a:xfrm>
            <a:off x="7564377" y="3697155"/>
            <a:ext cx="744114" cy="372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94436"/>
            <a:r>
              <a:rPr lang="nl-BE" sz="911" dirty="0">
                <a:solidFill>
                  <a:prstClr val="black"/>
                </a:solidFill>
                <a:latin typeface="Calibri" panose="020F0502020204030204"/>
              </a:rPr>
              <a:t>Davy Bries</a:t>
            </a:r>
          </a:p>
          <a:p>
            <a:pPr defTabSz="694436"/>
            <a:r>
              <a:rPr lang="nl-BE" sz="911" dirty="0">
                <a:solidFill>
                  <a:prstClr val="black"/>
                </a:solidFill>
                <a:latin typeface="Calibri" panose="020F0502020204030204"/>
              </a:rPr>
              <a:t>Life Planner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2668681" y="3697155"/>
            <a:ext cx="1026243" cy="372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94436"/>
            <a:r>
              <a:rPr lang="nl-BE" sz="911" dirty="0">
                <a:solidFill>
                  <a:prstClr val="black"/>
                </a:solidFill>
                <a:latin typeface="Calibri" panose="020F0502020204030204"/>
              </a:rPr>
              <a:t>Goedele Strauven</a:t>
            </a:r>
          </a:p>
          <a:p>
            <a:pPr defTabSz="694436"/>
            <a:r>
              <a:rPr lang="nl-BE" sz="911" dirty="0">
                <a:solidFill>
                  <a:prstClr val="black"/>
                </a:solidFill>
                <a:latin typeface="Calibri" panose="020F0502020204030204"/>
              </a:rPr>
              <a:t>Coach apotheker</a:t>
            </a:r>
          </a:p>
        </p:txBody>
      </p:sp>
      <p:sp>
        <p:nvSpPr>
          <p:cNvPr id="23" name="Tekstvak 22"/>
          <p:cNvSpPr txBox="1"/>
          <p:nvPr/>
        </p:nvSpPr>
        <p:spPr>
          <a:xfrm>
            <a:off x="2699024" y="4587933"/>
            <a:ext cx="986167" cy="372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94436"/>
            <a:r>
              <a:rPr lang="nl-BE" sz="911" dirty="0">
                <a:solidFill>
                  <a:prstClr val="black"/>
                </a:solidFill>
                <a:latin typeface="Calibri" panose="020F0502020204030204"/>
              </a:rPr>
              <a:t>Eline </a:t>
            </a:r>
            <a:r>
              <a:rPr lang="nl-BE" sz="911" dirty="0" err="1">
                <a:solidFill>
                  <a:prstClr val="black"/>
                </a:solidFill>
                <a:latin typeface="Calibri" panose="020F0502020204030204"/>
              </a:rPr>
              <a:t>Tommelein</a:t>
            </a:r>
            <a:endParaRPr lang="nl-BE" sz="911" dirty="0">
              <a:solidFill>
                <a:prstClr val="black"/>
              </a:solidFill>
              <a:latin typeface="Calibri" panose="020F0502020204030204"/>
            </a:endParaRPr>
          </a:p>
          <a:p>
            <a:pPr defTabSz="694436"/>
            <a:r>
              <a:rPr lang="nl-BE" sz="911" dirty="0">
                <a:solidFill>
                  <a:prstClr val="black"/>
                </a:solidFill>
                <a:latin typeface="Calibri" panose="020F0502020204030204"/>
              </a:rPr>
              <a:t>Coach apotheker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2701981" y="5551222"/>
            <a:ext cx="986167" cy="372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94436"/>
            <a:r>
              <a:rPr lang="nl-BE" sz="911" dirty="0">
                <a:solidFill>
                  <a:prstClr val="black"/>
                </a:solidFill>
                <a:latin typeface="Calibri" panose="020F0502020204030204"/>
              </a:rPr>
              <a:t>Paul Coolen</a:t>
            </a:r>
          </a:p>
          <a:p>
            <a:pPr defTabSz="694436"/>
            <a:r>
              <a:rPr lang="nl-BE" sz="911" dirty="0">
                <a:solidFill>
                  <a:prstClr val="black"/>
                </a:solidFill>
                <a:latin typeface="Calibri" panose="020F0502020204030204"/>
              </a:rPr>
              <a:t>Coach apotheker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4626861" y="4587933"/>
            <a:ext cx="774571" cy="372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94436"/>
            <a:r>
              <a:rPr lang="nl-BE" sz="911" dirty="0">
                <a:solidFill>
                  <a:prstClr val="black"/>
                </a:solidFill>
                <a:latin typeface="Calibri" panose="020F0502020204030204"/>
              </a:rPr>
              <a:t>Rik De Greef</a:t>
            </a:r>
          </a:p>
          <a:p>
            <a:pPr defTabSz="694436"/>
            <a:r>
              <a:rPr lang="nl-BE" sz="911" dirty="0" err="1">
                <a:solidFill>
                  <a:prstClr val="black"/>
                </a:solidFill>
                <a:latin typeface="Calibri" panose="020F0502020204030204"/>
              </a:rPr>
              <a:t>IsToBe</a:t>
            </a:r>
            <a:endParaRPr lang="nl-BE" sz="91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4609306" y="3687717"/>
            <a:ext cx="891591" cy="372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94436"/>
            <a:r>
              <a:rPr lang="nl-BE" sz="911" dirty="0">
                <a:solidFill>
                  <a:prstClr val="black"/>
                </a:solidFill>
                <a:latin typeface="Calibri" panose="020F0502020204030204"/>
              </a:rPr>
              <a:t>Katia Van Belle</a:t>
            </a:r>
          </a:p>
          <a:p>
            <a:pPr defTabSz="694436"/>
            <a:r>
              <a:rPr lang="nl-BE" sz="911" dirty="0" err="1">
                <a:solidFill>
                  <a:prstClr val="black"/>
                </a:solidFill>
                <a:latin typeface="Calibri" panose="020F0502020204030204"/>
              </a:rPr>
              <a:t>Propellor</a:t>
            </a:r>
            <a:endParaRPr lang="nl-BE" sz="91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8" name="Afbeelding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592" y="5129551"/>
            <a:ext cx="1428310" cy="548440"/>
          </a:xfrm>
          <a:prstGeom prst="rect">
            <a:avLst/>
          </a:prstGeom>
        </p:spPr>
      </p:pic>
      <p:cxnSp>
        <p:nvCxnSpPr>
          <p:cNvPr id="28" name="Rechte verbindingslijn 27"/>
          <p:cNvCxnSpPr/>
          <p:nvPr/>
        </p:nvCxnSpPr>
        <p:spPr>
          <a:xfrm>
            <a:off x="6176069" y="2084450"/>
            <a:ext cx="1" cy="23836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hoek 29"/>
          <p:cNvSpPr/>
          <p:nvPr/>
        </p:nvSpPr>
        <p:spPr>
          <a:xfrm>
            <a:off x="6176068" y="4410254"/>
            <a:ext cx="2173034" cy="653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94436"/>
            <a:r>
              <a:rPr lang="nl-BE" sz="1215" dirty="0">
                <a:solidFill>
                  <a:prstClr val="black"/>
                </a:solidFill>
                <a:latin typeface="Calibri" panose="020F0502020204030204"/>
              </a:rPr>
              <a:t>UNIZO: Road </a:t>
            </a:r>
            <a:r>
              <a:rPr lang="nl-BE" sz="1215" dirty="0" err="1">
                <a:solidFill>
                  <a:prstClr val="black"/>
                </a:solidFill>
                <a:latin typeface="Calibri" panose="020F0502020204030204"/>
              </a:rPr>
              <a:t>to</a:t>
            </a:r>
            <a:r>
              <a:rPr lang="nl-BE" sz="1215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BE" sz="1215" dirty="0" err="1">
                <a:solidFill>
                  <a:prstClr val="black"/>
                </a:solidFill>
                <a:latin typeface="Calibri" panose="020F0502020204030204"/>
              </a:rPr>
              <a:t>growth</a:t>
            </a:r>
            <a:endParaRPr lang="nl-BE" sz="1215" dirty="0">
              <a:solidFill>
                <a:prstClr val="black"/>
              </a:solidFill>
              <a:latin typeface="Calibri" panose="020F0502020204030204"/>
            </a:endParaRPr>
          </a:p>
          <a:p>
            <a:pPr defTabSz="694436"/>
            <a:r>
              <a:rPr lang="nl-BE" sz="1215" dirty="0">
                <a:solidFill>
                  <a:prstClr val="black"/>
                </a:solidFill>
                <a:latin typeface="Calibri" panose="020F0502020204030204"/>
              </a:rPr>
              <a:t>Individueel begeleidingstraject om te groeien</a:t>
            </a:r>
          </a:p>
        </p:txBody>
      </p:sp>
    </p:spTree>
    <p:extLst>
      <p:ext uri="{BB962C8B-B14F-4D97-AF65-F5344CB8AC3E}">
        <p14:creationId xmlns:p14="http://schemas.microsoft.com/office/powerpoint/2010/main" val="6662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20170105 PHV hom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1310" y="754417"/>
            <a:ext cx="7200800" cy="4629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Afbeeldingsresultaat voor eenlij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48" y="5917406"/>
            <a:ext cx="2541458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/>
          <p:cNvSpPr/>
          <p:nvPr/>
        </p:nvSpPr>
        <p:spPr>
          <a:xfrm>
            <a:off x="1569783" y="68627"/>
            <a:ext cx="9052434" cy="6309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714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2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5600" y="411523"/>
            <a:ext cx="7200800" cy="4772492"/>
          </a:xfrm>
          <a:prstGeom prst="rect">
            <a:avLst/>
          </a:prstGeom>
          <a:noFill/>
          <a:ln w="12700" cap="rnd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fbeeldingsresultaat voor eenlij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995" y="5828298"/>
            <a:ext cx="2541458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hoek 8"/>
          <p:cNvSpPr/>
          <p:nvPr/>
        </p:nvSpPr>
        <p:spPr>
          <a:xfrm>
            <a:off x="1569783" y="68627"/>
            <a:ext cx="9052434" cy="6309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714"/>
          </a:p>
        </p:txBody>
      </p:sp>
      <p:sp>
        <p:nvSpPr>
          <p:cNvPr id="2" name="Tekstvak 1"/>
          <p:cNvSpPr txBox="1"/>
          <p:nvPr/>
        </p:nvSpPr>
        <p:spPr>
          <a:xfrm>
            <a:off x="3773900" y="5828298"/>
            <a:ext cx="5143429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714" dirty="0"/>
              <a:t>-&gt; PATIENTVRIENDELIJK MEDICATIESCHEMA ! </a:t>
            </a:r>
          </a:p>
        </p:txBody>
      </p:sp>
      <p:sp>
        <p:nvSpPr>
          <p:cNvPr id="10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8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0407" y="1345501"/>
            <a:ext cx="3977585" cy="312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5685905" y="2168450"/>
            <a:ext cx="1090491" cy="619913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sz="1714" dirty="0">
                <a:solidFill>
                  <a:srgbClr val="7F7F7F"/>
                </a:solidFill>
              </a:rPr>
              <a:t>Vaccinatie</a:t>
            </a:r>
            <a:br>
              <a:rPr lang="nl-NL" sz="1714" dirty="0">
                <a:solidFill>
                  <a:srgbClr val="7F7F7F"/>
                </a:solidFill>
              </a:rPr>
            </a:br>
            <a:r>
              <a:rPr lang="nl-NL" sz="1714" dirty="0">
                <a:solidFill>
                  <a:srgbClr val="7F7F7F"/>
                </a:solidFill>
              </a:rPr>
              <a:t>status</a:t>
            </a:r>
          </a:p>
        </p:txBody>
      </p:sp>
      <p:pic>
        <p:nvPicPr>
          <p:cNvPr id="7" name="Afbeelding 6" descr="20170105 PHV bevolkingsonderzoek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2255" y="3334293"/>
            <a:ext cx="4181390" cy="2674583"/>
          </a:xfrm>
          <a:prstGeom prst="rect">
            <a:avLst/>
          </a:prstGeom>
          <a:effectLst>
            <a:outerShdw blurRad="441325" dist="1397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kstvak 7"/>
          <p:cNvSpPr txBox="1"/>
          <p:nvPr/>
        </p:nvSpPr>
        <p:spPr>
          <a:xfrm>
            <a:off x="4467626" y="4843033"/>
            <a:ext cx="1909882" cy="619913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sz="1714" dirty="0">
                <a:solidFill>
                  <a:srgbClr val="7F7F7F"/>
                </a:solidFill>
              </a:rPr>
              <a:t>Status Screenings - </a:t>
            </a:r>
            <a:br>
              <a:rPr lang="nl-NL" sz="1714" dirty="0">
                <a:solidFill>
                  <a:srgbClr val="7F7F7F"/>
                </a:solidFill>
              </a:rPr>
            </a:br>
            <a:r>
              <a:rPr lang="nl-NL" sz="1714" dirty="0" err="1">
                <a:solidFill>
                  <a:srgbClr val="7F7F7F"/>
                </a:solidFill>
              </a:rPr>
              <a:t>Bevolkingsonderz</a:t>
            </a:r>
            <a:r>
              <a:rPr lang="nl-NL" sz="1714" dirty="0">
                <a:solidFill>
                  <a:srgbClr val="7F7F7F"/>
                </a:solidFill>
              </a:rPr>
              <a:t>.</a:t>
            </a:r>
          </a:p>
        </p:txBody>
      </p:sp>
      <p:pic>
        <p:nvPicPr>
          <p:cNvPr id="9" name="Picture 2" descr="Afbeeldingsresultaat voor eenlij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48" y="5206834"/>
            <a:ext cx="2541458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hoek 9"/>
          <p:cNvSpPr/>
          <p:nvPr/>
        </p:nvSpPr>
        <p:spPr>
          <a:xfrm>
            <a:off x="1569783" y="68627"/>
            <a:ext cx="9052434" cy="6309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714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59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3893" y="754417"/>
            <a:ext cx="6506384" cy="4594796"/>
          </a:xfrm>
          <a:prstGeom prst="rect">
            <a:avLst/>
          </a:prstGeom>
          <a:noFill/>
          <a:ln w="6350" cap="rnd" cmpd="sng">
            <a:solidFill>
              <a:srgbClr val="000000"/>
            </a:solidFill>
            <a:round/>
            <a:headEnd/>
            <a:tailEnd/>
          </a:ln>
          <a:effectLst>
            <a:outerShdw blurRad="441325" dist="254000" dir="2700000" sx="98000" sy="98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8562274" y="1551239"/>
            <a:ext cx="1493742" cy="619913"/>
          </a:xfrm>
          <a:prstGeom prst="rect">
            <a:avLst/>
          </a:prstGeom>
          <a:solidFill>
            <a:schemeClr val="bg1"/>
          </a:solidFill>
          <a:ln w="3175" cmpd="sng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nl-NL" sz="1714" dirty="0">
                <a:solidFill>
                  <a:srgbClr val="7F7F7F"/>
                </a:solidFill>
              </a:rPr>
              <a:t>Medicatie-</a:t>
            </a:r>
            <a:br>
              <a:rPr lang="nl-NL" sz="1714" dirty="0">
                <a:solidFill>
                  <a:srgbClr val="7F7F7F"/>
                </a:solidFill>
              </a:rPr>
            </a:br>
            <a:r>
              <a:rPr lang="nl-NL" sz="1714" dirty="0">
                <a:solidFill>
                  <a:srgbClr val="7F7F7F"/>
                </a:solidFill>
              </a:rPr>
              <a:t>schema afdruk</a:t>
            </a:r>
          </a:p>
        </p:txBody>
      </p:sp>
      <p:pic>
        <p:nvPicPr>
          <p:cNvPr id="7" name="Picture 2" descr="Afbeeldingsresultaat voor eenlij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627" y="5876298"/>
            <a:ext cx="2541458" cy="48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/>
          <p:cNvSpPr/>
          <p:nvPr/>
        </p:nvSpPr>
        <p:spPr>
          <a:xfrm>
            <a:off x="1569783" y="68627"/>
            <a:ext cx="9052434" cy="6309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714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66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3"/>
          <a:srcRect l="31893" t="18900" r="24079" b="19501"/>
          <a:stretch/>
        </p:blipFill>
        <p:spPr>
          <a:xfrm>
            <a:off x="2461311" y="411522"/>
            <a:ext cx="7337958" cy="5774957"/>
          </a:xfrm>
          <a:prstGeom prst="rect">
            <a:avLst/>
          </a:prstGeom>
        </p:spPr>
      </p:pic>
      <p:pic>
        <p:nvPicPr>
          <p:cNvPr id="2050" name="Picture 2" descr="Afbeeldingsresultaat voor stand van zak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002" y="2672706"/>
            <a:ext cx="3184302" cy="267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92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/>
          <a:srcRect l="21262" t="18900" r="9438" b="32801"/>
          <a:stretch/>
        </p:blipFill>
        <p:spPr>
          <a:xfrm>
            <a:off x="1500008" y="1371629"/>
            <a:ext cx="9096165" cy="3566110"/>
          </a:xfrm>
          <a:prstGeom prst="rect">
            <a:avLst/>
          </a:prstGeom>
        </p:spPr>
      </p:pic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33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083807" y="1508787"/>
            <a:ext cx="6961093" cy="5006270"/>
          </a:xfrm>
        </p:spPr>
        <p:txBody>
          <a:bodyPr>
            <a:normAutofit/>
          </a:bodyPr>
          <a:lstStyle/>
          <a:p>
            <a:pPr marL="258540" lvl="1" indent="0">
              <a:buNone/>
            </a:pPr>
            <a:r>
              <a:rPr lang="nl-BE" sz="2286" dirty="0"/>
              <a:t>Het honorarium tot huisapotheker is één keer per jaar uitbetaald per patiënt. Het wordt uitbetaald aan de huisapotheek die de patiënt zelf heeft gekozen. </a:t>
            </a:r>
          </a:p>
          <a:p>
            <a:pPr marL="258540" lvl="1" indent="0">
              <a:buNone/>
            </a:pPr>
            <a:endParaRPr lang="nl-BE" sz="2286" dirty="0"/>
          </a:p>
          <a:p>
            <a:pPr marL="258540" lvl="1" indent="0">
              <a:buNone/>
            </a:pPr>
            <a:r>
              <a:rPr lang="nl-BE" sz="2286" dirty="0"/>
              <a:t>€30/patiënt/jaar excl. btw = €31,80 incl. btw</a:t>
            </a:r>
          </a:p>
          <a:p>
            <a:pPr marL="258540" lvl="1" indent="0">
              <a:buNone/>
            </a:pPr>
            <a:endParaRPr lang="nl-BE" sz="2286" dirty="0"/>
          </a:p>
        </p:txBody>
      </p:sp>
      <p:pic>
        <p:nvPicPr>
          <p:cNvPr id="9" name="Picture 2" descr="Afbeeldingsresultaat voor step by ste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4784" r="38957" b="-1"/>
          <a:stretch/>
        </p:blipFill>
        <p:spPr bwMode="auto">
          <a:xfrm rot="7722047">
            <a:off x="7553231" y="1940155"/>
            <a:ext cx="4231568" cy="266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2096281" y="564959"/>
            <a:ext cx="8058452" cy="762000"/>
          </a:xfrm>
          <a:prstGeom prst="rect">
            <a:avLst/>
          </a:prstGeom>
        </p:spPr>
        <p:txBody>
          <a:bodyPr vert="horz" lIns="87086" tIns="43543" rIns="87086" bIns="43543" rtlCol="0" anchor="t">
            <a:normAutofit fontScale="97500"/>
          </a:bodyPr>
          <a:lstStyle>
            <a:lvl1pPr algn="l" defTabSz="480060" rtl="0" eaLnBrk="1" latinLnBrk="0" hangingPunct="1">
              <a:spcBef>
                <a:spcPct val="0"/>
              </a:spcBef>
              <a:buNone/>
              <a:defRPr sz="378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BE" sz="3600" dirty="0">
                <a:solidFill>
                  <a:schemeClr val="tx1"/>
                </a:solidFill>
              </a:rPr>
              <a:t>6. Vergoeding als huisapotheker</a:t>
            </a:r>
            <a:endParaRPr lang="nl-BE" sz="2381" dirty="0">
              <a:solidFill>
                <a:schemeClr val="tx1"/>
              </a:solidFill>
            </a:endParaRPr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inhoud 2"/>
          <p:cNvSpPr>
            <a:spLocks noGrp="1"/>
          </p:cNvSpPr>
          <p:nvPr>
            <p:ph idx="1"/>
          </p:nvPr>
        </p:nvSpPr>
        <p:spPr>
          <a:xfrm>
            <a:off x="1706941" y="1028734"/>
            <a:ext cx="7303989" cy="5006270"/>
          </a:xfrm>
        </p:spPr>
        <p:txBody>
          <a:bodyPr>
            <a:normAutofit fontScale="92500" lnSpcReduction="10000"/>
          </a:bodyPr>
          <a:lstStyle/>
          <a:p>
            <a:r>
              <a:rPr lang="nl-BE" dirty="0"/>
              <a:t>De patiënt ontvangt de noodzakelijke informatie met </a:t>
            </a:r>
            <a:r>
              <a:rPr lang="nl-BE" dirty="0" smtClean="0"/>
              <a:t>de </a:t>
            </a:r>
            <a:r>
              <a:rPr lang="nl-BE" dirty="0"/>
              <a:t>rechten en plichten (van beide partijen) in vb. een brochure. </a:t>
            </a:r>
            <a:r>
              <a:rPr lang="nl-BE" dirty="0" smtClean="0"/>
              <a:t> </a:t>
            </a:r>
            <a:endParaRPr lang="nl-BE" dirty="0"/>
          </a:p>
          <a:p>
            <a:endParaRPr lang="nl-BE" dirty="0" smtClean="0"/>
          </a:p>
          <a:p>
            <a:r>
              <a:rPr lang="nl-BE" dirty="0" smtClean="0"/>
              <a:t>Een conventie is een overeenkomst tussen patiënt en (huis)apotheker. </a:t>
            </a:r>
          </a:p>
          <a:p>
            <a:pPr lvl="1"/>
            <a:r>
              <a:rPr lang="nl-BE" dirty="0" smtClean="0"/>
              <a:t>Papier? Digitaal? Wordt vervolgd … </a:t>
            </a:r>
          </a:p>
          <a:p>
            <a:pPr lvl="1"/>
            <a:r>
              <a:rPr lang="nl-BE" dirty="0" smtClean="0"/>
              <a:t>Dit kan ook door een vertegenwoordiger van de patiënt. </a:t>
            </a:r>
          </a:p>
          <a:p>
            <a:endParaRPr lang="nl-BE" dirty="0"/>
          </a:p>
          <a:p>
            <a:pPr marL="0" indent="0">
              <a:buNone/>
            </a:pPr>
            <a:r>
              <a:rPr lang="nl-BE" dirty="0" smtClean="0">
                <a:solidFill>
                  <a:srgbClr val="45BEBC"/>
                </a:solidFill>
              </a:rPr>
              <a:t>Eens digitaal mogelijk … </a:t>
            </a:r>
          </a:p>
          <a:p>
            <a:r>
              <a:rPr lang="nl-BE" dirty="0" smtClean="0"/>
              <a:t>Staat de huisapotheker genoteerd in de verschillende patiëntendossiers (vb. in ZH en huisarts) en in MCN. 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1679137" y="408147"/>
            <a:ext cx="8058452" cy="762000"/>
          </a:xfrm>
          <a:prstGeom prst="rect">
            <a:avLst/>
          </a:prstGeom>
        </p:spPr>
        <p:txBody>
          <a:bodyPr vert="horz" lIns="87086" tIns="43543" rIns="87086" bIns="43543" rtlCol="0" anchor="t">
            <a:normAutofit fontScale="97500"/>
          </a:bodyPr>
          <a:lstStyle>
            <a:lvl1pPr algn="l" defTabSz="480060" rtl="0" eaLnBrk="1" latinLnBrk="0" hangingPunct="1">
              <a:spcBef>
                <a:spcPct val="0"/>
              </a:spcBef>
              <a:buNone/>
              <a:defRPr sz="378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BE" sz="3600" dirty="0">
                <a:solidFill>
                  <a:schemeClr val="tx1"/>
                </a:solidFill>
              </a:rPr>
              <a:t>7. Overeenkomst Huisapotheker </a:t>
            </a:r>
            <a:endParaRPr lang="nl-BE" sz="2381" dirty="0">
              <a:solidFill>
                <a:schemeClr val="tx1"/>
              </a:solidFill>
            </a:endParaRPr>
          </a:p>
        </p:txBody>
      </p:sp>
      <p:pic>
        <p:nvPicPr>
          <p:cNvPr id="13" name="Picture 2" descr="Afbeeldingsresultaat voor step by step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2844" r="30934" b="-1"/>
          <a:stretch/>
        </p:blipFill>
        <p:spPr bwMode="auto">
          <a:xfrm rot="7722047">
            <a:off x="7515171" y="1958429"/>
            <a:ext cx="4787741" cy="373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38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 rotWithShape="1">
          <a:blip r:embed="rId3"/>
          <a:srcRect l="28368" t="7110" r="31884" b="30433"/>
          <a:stretch/>
        </p:blipFill>
        <p:spPr>
          <a:xfrm>
            <a:off x="2872785" y="274364"/>
            <a:ext cx="5906330" cy="580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11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>
          <a:xfrm>
            <a:off x="2649153" y="5223686"/>
            <a:ext cx="8058452" cy="762000"/>
          </a:xfrm>
          <a:prstGeom prst="rect">
            <a:avLst/>
          </a:prstGeom>
        </p:spPr>
        <p:txBody>
          <a:bodyPr vert="horz" lIns="87086" tIns="43543" rIns="87086" bIns="43543" rtlCol="0" anchor="t">
            <a:normAutofit fontScale="97500" lnSpcReduction="10000"/>
          </a:bodyPr>
          <a:lstStyle>
            <a:lvl1pPr algn="l" defTabSz="480060" rtl="0" eaLnBrk="1" latinLnBrk="0" hangingPunct="1">
              <a:spcBef>
                <a:spcPct val="0"/>
              </a:spcBef>
              <a:buNone/>
              <a:defRPr sz="378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BE" sz="2381" dirty="0">
                <a:solidFill>
                  <a:srgbClr val="45BEBC"/>
                </a:solidFill>
              </a:rPr>
              <a:t>Tip: communiceer nu al over </a:t>
            </a:r>
          </a:p>
          <a:p>
            <a:r>
              <a:rPr lang="nl-BE" sz="2381" dirty="0">
                <a:solidFill>
                  <a:srgbClr val="45BEBC"/>
                </a:solidFill>
              </a:rPr>
              <a:t>bepaalde diensten die je levert! </a:t>
            </a:r>
          </a:p>
        </p:txBody>
      </p:sp>
      <p:sp>
        <p:nvSpPr>
          <p:cNvPr id="9" name="Rechthoek 8"/>
          <p:cNvSpPr/>
          <p:nvPr/>
        </p:nvSpPr>
        <p:spPr>
          <a:xfrm>
            <a:off x="8564846" y="5349213"/>
            <a:ext cx="1303002" cy="1165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714"/>
          </a:p>
        </p:txBody>
      </p:sp>
      <p:pic>
        <p:nvPicPr>
          <p:cNvPr id="10" name="Picture 2" descr="Afbeeldingsresultaat voor pick the da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21"/>
          <a:stretch/>
        </p:blipFill>
        <p:spPr bwMode="auto">
          <a:xfrm>
            <a:off x="8702005" y="5086322"/>
            <a:ext cx="2005600" cy="124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Afbeeldingsresultaat voor communication tips &amp; tric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57" y="1618863"/>
            <a:ext cx="7543695" cy="334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Afbeeldingsresultaat voor pij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431" y="5349214"/>
            <a:ext cx="1175574" cy="82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2812144" y="754441"/>
            <a:ext cx="8058452" cy="762000"/>
          </a:xfrm>
          <a:prstGeom prst="rect">
            <a:avLst/>
          </a:prstGeom>
        </p:spPr>
        <p:txBody>
          <a:bodyPr vert="horz" lIns="87086" tIns="43543" rIns="87086" bIns="43543" rtlCol="0" anchor="t">
            <a:normAutofit fontScale="97500"/>
          </a:bodyPr>
          <a:lstStyle>
            <a:lvl1pPr algn="l" defTabSz="480060" rtl="0" eaLnBrk="1" latinLnBrk="0" hangingPunct="1">
              <a:spcBef>
                <a:spcPct val="0"/>
              </a:spcBef>
              <a:buNone/>
              <a:defRPr sz="378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BE" sz="3600" dirty="0"/>
              <a:t>8. Communiceer met je patiënt!</a:t>
            </a:r>
            <a:endParaRPr lang="nl-BE" sz="2381" dirty="0">
              <a:solidFill>
                <a:srgbClr val="45BEBC"/>
              </a:solidFill>
            </a:endParaRPr>
          </a:p>
        </p:txBody>
      </p:sp>
      <p:sp>
        <p:nvSpPr>
          <p:cNvPr id="12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5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</a:t>
            </a:r>
            <a:r>
              <a:rPr lang="nl-BE" dirty="0" smtClean="0"/>
              <a:t> </a:t>
            </a:r>
            <a:r>
              <a:rPr lang="nl-BE" dirty="0" smtClean="0">
                <a:solidFill>
                  <a:schemeClr val="bg1"/>
                </a:solidFill>
              </a:rPr>
              <a:t>huisapotheker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1026" name="Picture 2" descr="Afbeeldingsresultaat voor don't wa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941" y="685838"/>
            <a:ext cx="8778118" cy="493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99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fbeeldingsresultaat voor to d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7" r="11440"/>
          <a:stretch/>
        </p:blipFill>
        <p:spPr bwMode="auto">
          <a:xfrm>
            <a:off x="1446029" y="-36398"/>
            <a:ext cx="9326750" cy="6894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huisapotheker</a:t>
            </a:r>
            <a:endParaRPr lang="nl-NL" dirty="0"/>
          </a:p>
        </p:txBody>
      </p:sp>
      <p:sp>
        <p:nvSpPr>
          <p:cNvPr id="2" name="Rechthoek 1"/>
          <p:cNvSpPr/>
          <p:nvPr/>
        </p:nvSpPr>
        <p:spPr>
          <a:xfrm rot="20872807">
            <a:off x="7056352" y="2394257"/>
            <a:ext cx="2776631" cy="1832191"/>
          </a:xfrm>
          <a:prstGeom prst="rect">
            <a:avLst/>
          </a:prstGeom>
          <a:solidFill>
            <a:srgbClr val="FBF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714"/>
          </a:p>
        </p:txBody>
      </p:sp>
      <p:sp>
        <p:nvSpPr>
          <p:cNvPr id="7" name="Tekstvak 6"/>
          <p:cNvSpPr txBox="1"/>
          <p:nvPr/>
        </p:nvSpPr>
        <p:spPr>
          <a:xfrm rot="20858234">
            <a:off x="6563140" y="1280764"/>
            <a:ext cx="2982136" cy="3874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524" dirty="0">
                <a:latin typeface="Franklin Gothic Medium Cond" panose="020B0606030402020204" pitchFamily="34" charset="0"/>
              </a:rPr>
              <a:t>Breng de geïnformeerde toestemming in orde. 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524" dirty="0">
                <a:latin typeface="Franklin Gothic Medium Cond" panose="020B0606030402020204" pitchFamily="34" charset="0"/>
              </a:rPr>
              <a:t>Ik verzamel de medicatie informatie van de patiënt. 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524" dirty="0">
                <a:latin typeface="Franklin Gothic Medium Cond" panose="020B0606030402020204" pitchFamily="34" charset="0"/>
              </a:rPr>
              <a:t>Ik verwerk de medicatie informatie van de patiënt. 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524" dirty="0">
                <a:latin typeface="Franklin Gothic Medium Cond" panose="020B0606030402020204" pitchFamily="34" charset="0"/>
              </a:rPr>
              <a:t>Ik contacteer de arts indien nodig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524" dirty="0">
                <a:latin typeface="Franklin Gothic Medium Cond" panose="020B0606030402020204" pitchFamily="34" charset="0"/>
              </a:rPr>
              <a:t>Ik sla het medicatieschema (lokaal) op. 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524" dirty="0">
                <a:latin typeface="Franklin Gothic Medium Cond" panose="020B0606030402020204" pitchFamily="34" charset="0"/>
              </a:rPr>
              <a:t>Ik deel het medicatieschema met de patiënt &amp; andere zorgverleners.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524" dirty="0">
                <a:latin typeface="Franklin Gothic Medium Cond" panose="020B0606030402020204" pitchFamily="34" charset="0"/>
              </a:rPr>
              <a:t>Ik leg de link naar extra farmaceutische zorg (GGG, IMV  …).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524" dirty="0">
                <a:latin typeface="Franklin Gothic Medium Cond" panose="020B0606030402020204" pitchFamily="34" charset="0"/>
              </a:rPr>
              <a:t> </a:t>
            </a:r>
          </a:p>
          <a:p>
            <a:endParaRPr lang="nl-BE" sz="1714" dirty="0">
              <a:latin typeface="Franklin Gothic Medium Cond" panose="020B0606030402020204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 rot="20858234">
            <a:off x="6032070" y="878035"/>
            <a:ext cx="2982136" cy="356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714" dirty="0">
                <a:solidFill>
                  <a:srgbClr val="471E17"/>
                </a:solidFill>
                <a:latin typeface="Franklin Gothic Medium Cond" panose="020B0606030402020204" pitchFamily="34" charset="0"/>
              </a:rPr>
              <a:t>Aan de slag met de testpatiënt … </a:t>
            </a:r>
          </a:p>
        </p:txBody>
      </p:sp>
      <p:sp>
        <p:nvSpPr>
          <p:cNvPr id="11" name="Tekstvak 10"/>
          <p:cNvSpPr txBox="1"/>
          <p:nvPr/>
        </p:nvSpPr>
        <p:spPr>
          <a:xfrm rot="20858234">
            <a:off x="5598034" y="2208318"/>
            <a:ext cx="755672" cy="88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6578" indent="-326578">
              <a:buFont typeface="Wingdings" panose="05000000000000000000" pitchFamily="2" charset="2"/>
              <a:buChar char="q"/>
            </a:pPr>
            <a:endParaRPr lang="nl-BE" sz="1714" dirty="0">
              <a:latin typeface="Franklin Gothic Medium Cond" panose="020B0606030402020204" pitchFamily="34" charset="0"/>
            </a:endParaRP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  <a:p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</p:txBody>
      </p:sp>
      <p:sp>
        <p:nvSpPr>
          <p:cNvPr id="12" name="Tekstvak 11"/>
          <p:cNvSpPr txBox="1"/>
          <p:nvPr/>
        </p:nvSpPr>
        <p:spPr>
          <a:xfrm rot="20858234">
            <a:off x="4549324" y="2194837"/>
            <a:ext cx="1676744" cy="3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524" i="1" dirty="0">
                <a:latin typeface="Franklin Gothic Medium Cond" panose="020B0606030402020204" pitchFamily="34" charset="0"/>
              </a:rPr>
              <a:t>In mijn software</a:t>
            </a:r>
          </a:p>
        </p:txBody>
      </p:sp>
      <p:sp>
        <p:nvSpPr>
          <p:cNvPr id="13" name="Tekstvak 12"/>
          <p:cNvSpPr txBox="1"/>
          <p:nvPr/>
        </p:nvSpPr>
        <p:spPr>
          <a:xfrm rot="20858234">
            <a:off x="5985911" y="3866851"/>
            <a:ext cx="755672" cy="88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6578" indent="-326578">
              <a:buFont typeface="Wingdings" panose="05000000000000000000" pitchFamily="2" charset="2"/>
              <a:buChar char="q"/>
            </a:pPr>
            <a:endParaRPr lang="nl-BE" sz="1714" dirty="0">
              <a:latin typeface="Franklin Gothic Medium Cond" panose="020B0606030402020204" pitchFamily="34" charset="0"/>
            </a:endParaRP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  <a:p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</p:txBody>
      </p:sp>
      <p:sp>
        <p:nvSpPr>
          <p:cNvPr id="14" name="Tekstvak 13"/>
          <p:cNvSpPr txBox="1"/>
          <p:nvPr/>
        </p:nvSpPr>
        <p:spPr>
          <a:xfrm rot="20858234">
            <a:off x="6119073" y="4551571"/>
            <a:ext cx="755672" cy="88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6578" indent="-326578">
              <a:buFont typeface="Wingdings" panose="05000000000000000000" pitchFamily="2" charset="2"/>
              <a:buChar char="q"/>
            </a:pPr>
            <a:endParaRPr lang="nl-BE" sz="1714" dirty="0">
              <a:latin typeface="Franklin Gothic Medium Cond" panose="020B0606030402020204" pitchFamily="34" charset="0"/>
            </a:endParaRP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  <a:p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</p:txBody>
      </p:sp>
      <p:sp>
        <p:nvSpPr>
          <p:cNvPr id="15" name="Tijdelijke aanduiding voor voettekst 4"/>
          <p:cNvSpPr txBox="1">
            <a:spLocks/>
          </p:cNvSpPr>
          <p:nvPr/>
        </p:nvSpPr>
        <p:spPr>
          <a:xfrm>
            <a:off x="4989390" y="6343664"/>
            <a:ext cx="3124880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87086" tIns="43543" rIns="87086" bIns="43543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6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200">
                <a:solidFill>
                  <a:schemeClr val="bg1"/>
                </a:solidFill>
              </a:rPr>
              <a:t>De huisapotheker</a:t>
            </a:r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16" name="Tekstvak 15"/>
          <p:cNvSpPr txBox="1"/>
          <p:nvPr/>
        </p:nvSpPr>
        <p:spPr>
          <a:xfrm rot="20858234">
            <a:off x="2738550" y="2672145"/>
            <a:ext cx="3425237" cy="4049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Toegang tot GFD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Poster huisapotheker uithangen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Digitale kanalen: tekst plaatsen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Kies een testpatiënt en definieer een doelgroep.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Kies een Huisapotheker verantwoordelijke 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Probeer de patiënt health viewer uit!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Begrijp geïnformeerde toestemming &amp; therapeutische relatie.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Ik leer werken met een MS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Leer het medicatieschema delen via Vitalink</a:t>
            </a: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Oefen of eigen naam</a:t>
            </a:r>
          </a:p>
          <a:p>
            <a:endParaRPr lang="nl-BE" sz="1714" dirty="0">
              <a:latin typeface="Franklin Gothic Medium Cond" panose="020B0606030402020204" pitchFamily="34" charset="0"/>
            </a:endParaRPr>
          </a:p>
        </p:txBody>
      </p:sp>
      <p:sp>
        <p:nvSpPr>
          <p:cNvPr id="17" name="Tekstvak 16"/>
          <p:cNvSpPr txBox="1"/>
          <p:nvPr/>
        </p:nvSpPr>
        <p:spPr>
          <a:xfrm rot="20858234">
            <a:off x="6227111" y="5120072"/>
            <a:ext cx="755672" cy="88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6578" indent="-326578">
              <a:buFont typeface="Wingdings" panose="05000000000000000000" pitchFamily="2" charset="2"/>
              <a:buChar char="q"/>
            </a:pPr>
            <a:endParaRPr lang="nl-BE" sz="1714" dirty="0">
              <a:latin typeface="Franklin Gothic Medium Cond" panose="020B0606030402020204" pitchFamily="34" charset="0"/>
            </a:endParaRP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  <a:p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</p:txBody>
      </p:sp>
      <p:sp>
        <p:nvSpPr>
          <p:cNvPr id="18" name="Tekstvak 17"/>
          <p:cNvSpPr txBox="1"/>
          <p:nvPr/>
        </p:nvSpPr>
        <p:spPr>
          <a:xfrm rot="20858234">
            <a:off x="6312425" y="5423431"/>
            <a:ext cx="755672" cy="88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6578" indent="-326578">
              <a:buFont typeface="Wingdings" panose="05000000000000000000" pitchFamily="2" charset="2"/>
              <a:buChar char="q"/>
            </a:pPr>
            <a:endParaRPr lang="nl-BE" sz="1714" dirty="0">
              <a:latin typeface="Franklin Gothic Medium Cond" panose="020B0606030402020204" pitchFamily="34" charset="0"/>
            </a:endParaRPr>
          </a:p>
          <a:p>
            <a:pPr marL="326578" indent="-326578">
              <a:buFont typeface="Wingdings" panose="05000000000000000000" pitchFamily="2" charset="2"/>
              <a:buChar char="q"/>
            </a:pPr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  <a:p>
            <a:r>
              <a:rPr lang="nl-BE" sz="1714" dirty="0">
                <a:latin typeface="Franklin Gothic Medium Cond" panose="020B06060304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337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03097" y="365127"/>
            <a:ext cx="8176225" cy="1325563"/>
          </a:xfrm>
        </p:spPr>
        <p:txBody>
          <a:bodyPr>
            <a:noAutofit/>
          </a:bodyPr>
          <a:lstStyle/>
          <a:p>
            <a:r>
              <a:rPr lang="nl-BE" sz="3810" dirty="0"/>
              <a:t>Wat vinden jullie vanaf 15/09/2017 terug op onze website </a:t>
            </a:r>
            <a:r>
              <a:rPr lang="nl-BE" sz="3810" dirty="0" err="1"/>
              <a:t>ivm</a:t>
            </a:r>
            <a:r>
              <a:rPr lang="nl-BE" sz="3810" dirty="0"/>
              <a:t> huisapotheker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Een e-</a:t>
            </a:r>
            <a:r>
              <a:rPr lang="nl-BE" dirty="0" err="1" smtClean="0"/>
              <a:t>learning</a:t>
            </a:r>
            <a:r>
              <a:rPr lang="nl-BE" dirty="0"/>
              <a:t> </a:t>
            </a:r>
            <a:r>
              <a:rPr lang="nl-BE" dirty="0" smtClean="0"/>
              <a:t>over het </a:t>
            </a:r>
            <a:r>
              <a:rPr lang="nl-BE" dirty="0" smtClean="0"/>
              <a:t>medicatieschema (wordt verstuurd via e-mail)</a:t>
            </a:r>
            <a:endParaRPr lang="nl-BE" dirty="0" smtClean="0"/>
          </a:p>
          <a:p>
            <a:r>
              <a:rPr lang="nl-BE" dirty="0" smtClean="0"/>
              <a:t>Filmpjes </a:t>
            </a:r>
            <a:r>
              <a:rPr lang="nl-BE" dirty="0" smtClean="0"/>
              <a:t>getoond tijdens deze presentatie</a:t>
            </a:r>
          </a:p>
          <a:p>
            <a:r>
              <a:rPr lang="nl-BE" dirty="0" smtClean="0"/>
              <a:t>Folders </a:t>
            </a:r>
            <a:r>
              <a:rPr lang="nl-BE" dirty="0" err="1" smtClean="0"/>
              <a:t>ivm</a:t>
            </a:r>
            <a:r>
              <a:rPr lang="nl-BE" dirty="0" smtClean="0"/>
              <a:t> </a:t>
            </a:r>
            <a:r>
              <a:rPr lang="nl-BE" dirty="0" err="1" smtClean="0"/>
              <a:t>geinformeerde</a:t>
            </a:r>
            <a:r>
              <a:rPr lang="nl-BE" dirty="0" smtClean="0"/>
              <a:t> toestemming, GFD</a:t>
            </a:r>
          </a:p>
          <a:p>
            <a:r>
              <a:rPr lang="nl-BE" dirty="0" smtClean="0"/>
              <a:t>Link naar de FAQ van APB</a:t>
            </a:r>
          </a:p>
          <a:p>
            <a:r>
              <a:rPr lang="nl-BE" dirty="0" smtClean="0"/>
              <a:t>…….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79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362" y="137206"/>
            <a:ext cx="7985806" cy="1325563"/>
          </a:xfrm>
        </p:spPr>
        <p:txBody>
          <a:bodyPr/>
          <a:lstStyle/>
          <a:p>
            <a:r>
              <a:rPr lang="nl-BE" dirty="0" smtClean="0"/>
              <a:t>FAQ MJK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362" y="1097313"/>
            <a:ext cx="8160907" cy="5053302"/>
          </a:xfrm>
        </p:spPr>
        <p:txBody>
          <a:bodyPr>
            <a:noAutofit/>
          </a:bodyPr>
          <a:lstStyle/>
          <a:p>
            <a:r>
              <a:rPr lang="nl-BE" sz="2286" u="sng" dirty="0"/>
              <a:t>Lijst met FAQ en antwoorden terug te vinden op site van </a:t>
            </a:r>
            <a:r>
              <a:rPr lang="nl-BE" sz="2286" u="sng" dirty="0" err="1"/>
              <a:t>myAPB</a:t>
            </a:r>
            <a:endParaRPr lang="nl-BE" sz="2286" u="sng" dirty="0"/>
          </a:p>
          <a:p>
            <a:endParaRPr lang="nl-BE" sz="2286" u="sng" dirty="0"/>
          </a:p>
          <a:p>
            <a:r>
              <a:rPr lang="nl-BE" sz="2286" u="sng" dirty="0"/>
              <a:t>Dient de patiënt ieder jaar de overeenkomst te ondertekenen, of wordt dit jaarlijks stilzwijgend verlengd?</a:t>
            </a:r>
            <a:r>
              <a:rPr lang="nl-BE" sz="2286" dirty="0"/>
              <a:t/>
            </a:r>
            <a:br>
              <a:rPr lang="nl-BE" sz="2286" dirty="0"/>
            </a:br>
            <a:r>
              <a:rPr lang="nl-BE" sz="2286" dirty="0"/>
              <a:t/>
            </a:r>
            <a:br>
              <a:rPr lang="nl-BE" sz="2286" dirty="0"/>
            </a:br>
            <a:r>
              <a:rPr lang="nl-BE" sz="2286" i="1" dirty="0"/>
              <a:t>Neen, de ondertekening gebeurt voortaan één keer voor alle vormen van voortgezette farmaceutische zorg (huisapotheker, BNM of eerder GGG … ) tot het ogenblik dat de patiënt de overeenkomst verbreekt of tekent bij een andere apotheker.</a:t>
            </a:r>
          </a:p>
          <a:p>
            <a:endParaRPr lang="nl-BE" sz="2286" dirty="0"/>
          </a:p>
          <a:p>
            <a:pPr lvl="0"/>
            <a:r>
              <a:rPr lang="nl-BE" sz="2286" u="sng" dirty="0"/>
              <a:t>Is de overstap naar een andere huisapotheek mogelijk? Hoe gaat dit praktisch in z’n werk? Kan dit op elk moment van het jaar?</a:t>
            </a:r>
            <a:r>
              <a:rPr lang="nl-BE" sz="2286" dirty="0"/>
              <a:t/>
            </a:r>
            <a:br>
              <a:rPr lang="nl-BE" sz="2286" dirty="0"/>
            </a:br>
            <a:r>
              <a:rPr lang="nl-BE" sz="2286" dirty="0"/>
              <a:t/>
            </a:r>
            <a:br>
              <a:rPr lang="nl-BE" sz="2286" dirty="0"/>
            </a:br>
            <a:r>
              <a:rPr lang="nl-BE" sz="2286" i="1" dirty="0"/>
              <a:t>Ja, tekenen bij een tweede apr. Dit kan op elk moment van het jaar</a:t>
            </a:r>
            <a:r>
              <a:rPr lang="nl-BE" sz="2286" dirty="0"/>
              <a:t>. </a:t>
            </a:r>
          </a:p>
          <a:p>
            <a:endParaRPr lang="nl-BE" sz="2286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41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FAQ MJK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6941" y="1440208"/>
            <a:ext cx="7985806" cy="4351338"/>
          </a:xfrm>
        </p:spPr>
        <p:txBody>
          <a:bodyPr>
            <a:normAutofit fontScale="92500" lnSpcReduction="20000"/>
          </a:bodyPr>
          <a:lstStyle/>
          <a:p>
            <a:r>
              <a:rPr lang="nl-BE" u="sng" dirty="0" smtClean="0"/>
              <a:t>Is het GFD verplicht?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r>
              <a:rPr lang="nl-BE" i="1" dirty="0" smtClean="0">
                <a:solidFill>
                  <a:schemeClr val="tx1"/>
                </a:solidFill>
              </a:rPr>
              <a:t>Ja, je kan </a:t>
            </a:r>
            <a:r>
              <a:rPr lang="nl-BE" i="1" dirty="0">
                <a:solidFill>
                  <a:schemeClr val="tx1"/>
                </a:solidFill>
              </a:rPr>
              <a:t>maar huisapotheker/huisapotheek zijn, indien je bent aangesloten op het </a:t>
            </a:r>
            <a:r>
              <a:rPr lang="nl-BE" i="1" dirty="0" smtClean="0">
                <a:solidFill>
                  <a:schemeClr val="tx1"/>
                </a:solidFill>
              </a:rPr>
              <a:t>GFD en actief gegevens deelt</a:t>
            </a:r>
            <a:r>
              <a:rPr lang="nl-BE" i="1" dirty="0" smtClean="0"/>
              <a:t>.</a:t>
            </a:r>
            <a:endParaRPr lang="nl-BE" i="1" dirty="0"/>
          </a:p>
          <a:p>
            <a:endParaRPr lang="nl-BE" dirty="0"/>
          </a:p>
          <a:p>
            <a:r>
              <a:rPr lang="nl-BE" u="sng" dirty="0" smtClean="0"/>
              <a:t>Kan ik betaalde diensten (GGG) aanbieden ook al ben ik geen huisapotheker en word ik dan automatisch huisapotheker?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r>
              <a:rPr lang="nl-BE" i="1" dirty="0" smtClean="0"/>
              <a:t>Ja, maar je dient een handtekening te hebben voor die specifieke dienst (zoals nu).</a:t>
            </a:r>
            <a:r>
              <a:rPr lang="nl-BE" i="1" dirty="0"/>
              <a:t/>
            </a:r>
            <a:br>
              <a:rPr lang="nl-BE" i="1" dirty="0"/>
            </a:br>
            <a:r>
              <a:rPr lang="nl-BE" i="1" dirty="0" smtClean="0"/>
              <a:t>Neen, je wordt niet automatisch huisapotheker, tenzij de patiënt dit document wel ondertekend.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0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FAQ MJK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u="sng" dirty="0" smtClean="0"/>
              <a:t>Zal ik automatisch zien of de patiënt al een huisapotheker heeft?</a:t>
            </a:r>
            <a:r>
              <a:rPr lang="nl-BE" dirty="0" smtClean="0"/>
              <a:t/>
            </a:r>
            <a:br>
              <a:rPr lang="nl-BE" dirty="0" smtClean="0"/>
            </a:b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	Ideaal via MCN (timing onduidelijk)</a:t>
            </a:r>
          </a:p>
          <a:p>
            <a:endParaRPr lang="nl-BE" dirty="0"/>
          </a:p>
          <a:p>
            <a:r>
              <a:rPr lang="nl-BE" u="sng" dirty="0" smtClean="0"/>
              <a:t>Is de handtekening van de huisarts nodig?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	Neen</a:t>
            </a:r>
          </a:p>
          <a:p>
            <a:endParaRPr lang="nl-BE" i="1" dirty="0"/>
          </a:p>
          <a:p>
            <a:r>
              <a:rPr lang="nl-BE" u="sng" dirty="0" smtClean="0"/>
              <a:t>Is de consent nodig van de patiënt?</a:t>
            </a:r>
          </a:p>
          <a:p>
            <a:pPr marL="0" indent="0">
              <a:buNone/>
            </a:pPr>
            <a:r>
              <a:rPr lang="nl-BE" dirty="0"/>
              <a:t>	</a:t>
            </a:r>
            <a:r>
              <a:rPr lang="nl-BE" dirty="0" smtClean="0"/>
              <a:t>Ja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dirty="0" smtClean="0"/>
              <a:t>De </a:t>
            </a:r>
            <a:r>
              <a:rPr lang="nl-BE" dirty="0" err="1" smtClean="0"/>
              <a:t>uisapotheker</a:t>
            </a:r>
            <a:endParaRPr lang="nl-NL" dirty="0"/>
          </a:p>
        </p:txBody>
      </p:sp>
      <p:sp>
        <p:nvSpPr>
          <p:cNvPr id="5" name="Tijdelijke aanduiding voor voettekst 4"/>
          <p:cNvSpPr txBox="1">
            <a:spLocks/>
          </p:cNvSpPr>
          <p:nvPr/>
        </p:nvSpPr>
        <p:spPr>
          <a:xfrm>
            <a:off x="4678703" y="6501495"/>
            <a:ext cx="3124880" cy="365125"/>
          </a:xfrm>
          <a:prstGeom prst="rect">
            <a:avLst/>
          </a:prstGeom>
          <a:solidFill>
            <a:srgbClr val="002060"/>
          </a:solidFill>
        </p:spPr>
        <p:txBody>
          <a:bodyPr vert="horz" lIns="87086" tIns="43543" rIns="87086" bIns="43543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6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BE" sz="1200">
                <a:solidFill>
                  <a:schemeClr val="bg1"/>
                </a:solidFill>
              </a:rPr>
              <a:t>De huisapotheker</a:t>
            </a:r>
            <a:endParaRPr lang="nl-N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0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FAQ MJK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6941" y="1639665"/>
            <a:ext cx="7985806" cy="4351338"/>
          </a:xfrm>
        </p:spPr>
        <p:txBody>
          <a:bodyPr>
            <a:normAutofit/>
          </a:bodyPr>
          <a:lstStyle/>
          <a:p>
            <a:r>
              <a:rPr lang="nl-BE" u="sng" dirty="0" smtClean="0"/>
              <a:t>Moet ik mijn gegevens delen via Vitalink?</a:t>
            </a:r>
            <a:r>
              <a:rPr lang="nl-BE" dirty="0" smtClean="0"/>
              <a:t/>
            </a:r>
            <a:br>
              <a:rPr lang="nl-BE" dirty="0" smtClean="0"/>
            </a:br>
            <a:endParaRPr lang="nl-BE" dirty="0" smtClean="0"/>
          </a:p>
          <a:p>
            <a:pPr marL="0" indent="0">
              <a:buNone/>
            </a:pPr>
            <a:r>
              <a:rPr lang="nl-BE" i="1" dirty="0" smtClean="0"/>
              <a:t>Momenteel is er enkel sprake van “ter beschikking houden” van de zorgverstrekkers die een TR hebben met de patiënt, eventueel via de patiënt. </a:t>
            </a:r>
          </a:p>
          <a:p>
            <a:pPr marL="0" indent="0">
              <a:buNone/>
            </a:pPr>
            <a:r>
              <a:rPr lang="nl-BE" i="1" dirty="0" smtClean="0"/>
              <a:t>Het elektronisch delen zal verplicht zijn van zodra het “technisch mogelijk” is.</a:t>
            </a:r>
          </a:p>
          <a:p>
            <a:pPr marL="0" indent="0">
              <a:buNone/>
            </a:pPr>
            <a:r>
              <a:rPr lang="nl-BE" i="1" dirty="0" err="1" smtClean="0"/>
              <a:t>Maw</a:t>
            </a:r>
            <a:r>
              <a:rPr lang="nl-BE" i="1" dirty="0" smtClean="0"/>
              <a:t> elektronisch delen is (nog) niet verplicht</a:t>
            </a:r>
            <a:endParaRPr lang="nl-BE" i="1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98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fbeeldingsresultaat voor homew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069" y="205785"/>
            <a:ext cx="6025059" cy="6025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fbeeldingsresultaat voor step by ste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078" y="548680"/>
            <a:ext cx="7866234" cy="548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99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/>
          <p:cNvSpPr/>
          <p:nvPr/>
        </p:nvSpPr>
        <p:spPr>
          <a:xfrm>
            <a:off x="5028270" y="4138634"/>
            <a:ext cx="1709122" cy="8837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5143" b="1" smtClean="0">
                <a:solidFill>
                  <a:srgbClr val="002060"/>
                </a:solidFill>
              </a:rPr>
              <a:t>Einde</a:t>
            </a:r>
            <a:endParaRPr lang="nl-BE" sz="5143" b="1" dirty="0" smtClean="0">
              <a:solidFill>
                <a:srgbClr val="002060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366" y="411522"/>
            <a:ext cx="3276931" cy="3276931"/>
          </a:xfrm>
          <a:prstGeom prst="rect">
            <a:avLst/>
          </a:prstGeom>
        </p:spPr>
      </p:pic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4533560" y="6356352"/>
            <a:ext cx="3124880" cy="365125"/>
          </a:xfrm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5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2"/>
          <a:stretch/>
        </p:blipFill>
        <p:spPr>
          <a:xfrm>
            <a:off x="2049837" y="891575"/>
            <a:ext cx="7607626" cy="466777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638362" y="68627"/>
            <a:ext cx="8846697" cy="385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905" dirty="0">
                <a:solidFill>
                  <a:srgbClr val="002060"/>
                </a:solidFill>
              </a:rPr>
              <a:t>Een wettelijk kader voor onze (voortgezette) farmaceutische zorg … </a:t>
            </a:r>
          </a:p>
        </p:txBody>
      </p:sp>
    </p:spTree>
    <p:extLst>
      <p:ext uri="{BB962C8B-B14F-4D97-AF65-F5344CB8AC3E}">
        <p14:creationId xmlns:p14="http://schemas.microsoft.com/office/powerpoint/2010/main" val="419342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Doel van deze opleiding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103097" y="1825625"/>
            <a:ext cx="7421855" cy="4351338"/>
          </a:xfrm>
        </p:spPr>
        <p:txBody>
          <a:bodyPr/>
          <a:lstStyle/>
          <a:p>
            <a:r>
              <a:rPr lang="nl-BE" dirty="0" smtClean="0"/>
              <a:t>Praktijkgerichte tips </a:t>
            </a:r>
          </a:p>
          <a:p>
            <a:pPr lvl="1"/>
            <a:r>
              <a:rPr lang="nl-BE" dirty="0" smtClean="0"/>
              <a:t>Met beknopte theoretische omkadering</a:t>
            </a:r>
          </a:p>
          <a:p>
            <a:pPr lvl="1"/>
            <a:r>
              <a:rPr lang="nl-BE" dirty="0" smtClean="0"/>
              <a:t>Met korte stand van zaken over de politieke ‘vorderingen’</a:t>
            </a:r>
          </a:p>
          <a:p>
            <a:r>
              <a:rPr lang="nl-BE" dirty="0" smtClean="0"/>
              <a:t>Wij leren je de nodige stappen te zetten en reiken tools aan om aan de slag te gaan. </a:t>
            </a:r>
          </a:p>
          <a:p>
            <a:r>
              <a:rPr lang="nl-BE" dirty="0" smtClean="0"/>
              <a:t>Vragen, suggesties, tips? Laat het ons weten!</a:t>
            </a:r>
          </a:p>
          <a:p>
            <a:pPr lvl="1"/>
            <a:r>
              <a:rPr lang="nl-BE" dirty="0" smtClean="0">
                <a:hlinkClick r:id="rId3"/>
              </a:rPr>
              <a:t>Info@baf.be</a:t>
            </a:r>
            <a:endParaRPr lang="nl-BE" dirty="0" smtClean="0"/>
          </a:p>
          <a:p>
            <a:pPr lvl="1"/>
            <a:r>
              <a:rPr lang="nl-BE" dirty="0" smtClean="0"/>
              <a:t>Veerle.vandeschans@baf.be 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29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3"/>
          <a:srcRect l="11812" t="41299" r="42907" b="30001"/>
          <a:stretch/>
        </p:blipFill>
        <p:spPr>
          <a:xfrm>
            <a:off x="4928247" y="480101"/>
            <a:ext cx="5829219" cy="2078244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4"/>
          <a:srcRect l="24806" t="20505" r="42119" b="24796"/>
          <a:stretch/>
        </p:blipFill>
        <p:spPr>
          <a:xfrm>
            <a:off x="5078329" y="2189696"/>
            <a:ext cx="5760640" cy="5358929"/>
          </a:xfrm>
          <a:prstGeom prst="rect">
            <a:avLst/>
          </a:prstGeom>
        </p:spPr>
      </p:pic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De huisapotheker</a:t>
            </a:r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5"/>
          <a:srcRect l="18900" t="16800" r="46451" b="4900"/>
          <a:stretch/>
        </p:blipFill>
        <p:spPr>
          <a:xfrm>
            <a:off x="1706942" y="205785"/>
            <a:ext cx="3452890" cy="4389059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6"/>
          <a:srcRect l="34257" t="30099" r="18566" b="34901"/>
          <a:stretch/>
        </p:blipFill>
        <p:spPr>
          <a:xfrm>
            <a:off x="1799610" y="4478558"/>
            <a:ext cx="4715818" cy="196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nl-BE" dirty="0" smtClean="0">
                <a:solidFill>
                  <a:schemeClr val="bg1"/>
                </a:solidFill>
              </a:rPr>
              <a:t>De huisapotheker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706942" y="617259"/>
            <a:ext cx="8058452" cy="762000"/>
          </a:xfrm>
        </p:spPr>
        <p:txBody>
          <a:bodyPr/>
          <a:lstStyle/>
          <a:p>
            <a:r>
              <a:rPr lang="nl-BE" dirty="0" smtClean="0"/>
              <a:t>Huisapotheker: stand van zaken </a:t>
            </a:r>
            <a:endParaRPr lang="nl-BE" dirty="0"/>
          </a:p>
        </p:txBody>
      </p:sp>
      <p:pic>
        <p:nvPicPr>
          <p:cNvPr id="1026" name="Picture 2" descr="Afbeeldingsresultaat voor compromis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586" y="1783103"/>
            <a:ext cx="4275549" cy="357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67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1930</Words>
  <Application>Microsoft Office PowerPoint</Application>
  <PresentationFormat>Breedbeeld</PresentationFormat>
  <Paragraphs>519</Paragraphs>
  <Slides>58</Slides>
  <Notes>57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58</vt:i4>
      </vt:variant>
    </vt:vector>
  </HeadingPairs>
  <TitlesOfParts>
    <vt:vector size="68" baseType="lpstr">
      <vt:lpstr>MS PGothic</vt:lpstr>
      <vt:lpstr>Arial</vt:lpstr>
      <vt:lpstr>Calibri</vt:lpstr>
      <vt:lpstr>Calibri Bold</vt:lpstr>
      <vt:lpstr>Calibri Light</vt:lpstr>
      <vt:lpstr>Franklin Gothic Medium Cond</vt:lpstr>
      <vt:lpstr>PingFang SC Regular</vt:lpstr>
      <vt:lpstr>Wingdings</vt:lpstr>
      <vt:lpstr>Wingdings 3</vt:lpstr>
      <vt:lpstr>Kantoorthema</vt:lpstr>
      <vt:lpstr>De huisapotheker</vt:lpstr>
      <vt:lpstr>Opleidingstraject huisapotheker</vt:lpstr>
      <vt:lpstr>Masterclass: Het medicatieschema: hoe farmacokinetiek &amp; -dynamiek u helpt </vt:lpstr>
      <vt:lpstr>PowerPoint-presentatie</vt:lpstr>
      <vt:lpstr>PowerPoint-presentatie</vt:lpstr>
      <vt:lpstr>PowerPoint-presentatie</vt:lpstr>
      <vt:lpstr>Doel van deze opleiding</vt:lpstr>
      <vt:lpstr>PowerPoint-presentatie</vt:lpstr>
      <vt:lpstr>Huisapotheker: stand van zaken </vt:lpstr>
      <vt:lpstr>PowerPoint-presentatie</vt:lpstr>
      <vt:lpstr>Huisapotheker</vt:lpstr>
      <vt:lpstr>PowerPoint-presentatie</vt:lpstr>
      <vt:lpstr>1. Get started: the basics </vt:lpstr>
      <vt:lpstr>PowerPoint-presentatie</vt:lpstr>
      <vt:lpstr>2. Hang de poster over ‘uw huisapotheker’ uit</vt:lpstr>
      <vt:lpstr>PowerPoint-presentatie</vt:lpstr>
      <vt:lpstr>3. Doelgroep </vt:lpstr>
      <vt:lpstr>3. Doelgroep </vt:lpstr>
      <vt:lpstr>PowerPoint-presentatie</vt:lpstr>
      <vt:lpstr>PowerPoint-presentatie</vt:lpstr>
      <vt:lpstr>3. Doelgroep</vt:lpstr>
      <vt:lpstr>PowerPoint-presentatie</vt:lpstr>
      <vt:lpstr>4. Haal de patiënt (nu al) aan boord     Geïnformeerde toestemming en therapeutische relatie </vt:lpstr>
      <vt:lpstr>PowerPoint-presentatie</vt:lpstr>
      <vt:lpstr>4. Patiënt aan boord: geïnformeerde toestemming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Wat vinden jullie vanaf 15/09/2017 terug op onze website ivm huisapotheker</vt:lpstr>
      <vt:lpstr>FAQ MJK</vt:lpstr>
      <vt:lpstr>FAQ MJK</vt:lpstr>
      <vt:lpstr>FAQ MJK</vt:lpstr>
      <vt:lpstr>FAQ MJK</vt:lpstr>
      <vt:lpstr>PowerPoint-presentatie</vt:lpstr>
      <vt:lpstr>PowerPoint-presentatie</vt:lpstr>
      <vt:lpstr>PowerPoint-presentatie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huisapotheker</dc:title>
  <dc:creator>Veerle van de Schans</dc:creator>
  <cp:lastModifiedBy>Veerle van de Schans</cp:lastModifiedBy>
  <cp:revision>4</cp:revision>
  <dcterms:created xsi:type="dcterms:W3CDTF">2017-09-11T09:48:14Z</dcterms:created>
  <dcterms:modified xsi:type="dcterms:W3CDTF">2017-09-14T09:40:13Z</dcterms:modified>
</cp:coreProperties>
</file>